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ejaVu Serif" panose="02060603050605020204" pitchFamily="18" charset="0"/>
      <p:regular r:id="rId14"/>
    </p:embeddedFont>
    <p:embeddedFont>
      <p:font typeface="DejaVu Serif Bold" panose="02060803050605020204" pitchFamily="18" charset="0"/>
      <p:regular r:id="rId15"/>
      <p:bold r:id="rId16"/>
    </p:embeddedFont>
    <p:embeddedFont>
      <p:font typeface="DejaVu Serif Bold Italics" panose="020608030503050B0204" pitchFamily="18" charset="0"/>
      <p:regular r:id="rId17"/>
      <p:bold r:id="rId18"/>
      <p:italic r:id="rId19"/>
      <p:boldItalic r:id="rId20"/>
    </p:embeddedFont>
    <p:embeddedFont>
      <p:font typeface="Kaushan Script" panose="03060602040705080205" pitchFamily="66"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13" autoAdjust="0"/>
  </p:normalViewPr>
  <p:slideViewPr>
    <p:cSldViewPr>
      <p:cViewPr>
        <p:scale>
          <a:sx n="46" d="100"/>
          <a:sy n="46" d="100"/>
        </p:scale>
        <p:origin x="2104" y="10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3.sv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1.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sv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0.svg"/><Relationship Id="rId4" Type="http://schemas.openxmlformats.org/officeDocument/2006/relationships/image" Target="../media/image1.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sv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0.svg"/><Relationship Id="rId4" Type="http://schemas.openxmlformats.org/officeDocument/2006/relationships/image" Target="../media/image1.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3338593" y="-370630"/>
            <a:ext cx="5009614" cy="4766006"/>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a:p>
        </p:txBody>
      </p:sp>
      <p:sp>
        <p:nvSpPr>
          <p:cNvPr id="3" name="TextBox 3"/>
          <p:cNvSpPr txBox="1"/>
          <p:nvPr/>
        </p:nvSpPr>
        <p:spPr>
          <a:xfrm>
            <a:off x="1028700" y="62496"/>
            <a:ext cx="14424305" cy="2367259"/>
          </a:xfrm>
          <a:prstGeom prst="rect">
            <a:avLst/>
          </a:prstGeom>
        </p:spPr>
        <p:txBody>
          <a:bodyPr lIns="0" tIns="0" rIns="0" bIns="0" rtlCol="0" anchor="t">
            <a:spAutoFit/>
          </a:bodyPr>
          <a:lstStyle/>
          <a:p>
            <a:pPr algn="ctr">
              <a:lnSpc>
                <a:spcPts val="19211"/>
              </a:lnSpc>
              <a:spcBef>
                <a:spcPct val="0"/>
              </a:spcBef>
            </a:pPr>
            <a:r>
              <a:rPr lang="en-US" sz="13722" b="1">
                <a:solidFill>
                  <a:srgbClr val="FFFFFF"/>
                </a:solidFill>
                <a:latin typeface="DejaVu Serif Bold"/>
                <a:ea typeface="DejaVu Serif Bold"/>
                <a:cs typeface="DejaVu Serif Bold"/>
                <a:sym typeface="DejaVu Serif Bold"/>
              </a:rPr>
              <a:t>ZebraHack 3.0</a:t>
            </a:r>
          </a:p>
        </p:txBody>
      </p:sp>
      <p:sp>
        <p:nvSpPr>
          <p:cNvPr id="4" name="Freeform 4"/>
          <p:cNvSpPr/>
          <p:nvPr/>
        </p:nvSpPr>
        <p:spPr>
          <a:xfrm>
            <a:off x="-282560" y="5093056"/>
            <a:ext cx="5416640" cy="5755729"/>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dirty="0"/>
          </a:p>
        </p:txBody>
      </p:sp>
      <p:sp>
        <p:nvSpPr>
          <p:cNvPr id="5" name="Freeform 5"/>
          <p:cNvSpPr/>
          <p:nvPr/>
        </p:nvSpPr>
        <p:spPr>
          <a:xfrm>
            <a:off x="14998121" y="405828"/>
            <a:ext cx="3288546" cy="5348915"/>
          </a:xfrm>
          <a:custGeom>
            <a:avLst/>
            <a:gdLst/>
            <a:ahLst/>
            <a:cxnLst/>
            <a:rect l="l" t="t" r="r" b="b"/>
            <a:pathLst>
              <a:path w="4986242" h="9424168">
                <a:moveTo>
                  <a:pt x="0" y="0"/>
                </a:moveTo>
                <a:lnTo>
                  <a:pt x="4986242" y="0"/>
                </a:lnTo>
                <a:lnTo>
                  <a:pt x="4986242" y="9424169"/>
                </a:lnTo>
                <a:lnTo>
                  <a:pt x="0" y="94241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dirty="0"/>
          </a:p>
        </p:txBody>
      </p:sp>
      <p:sp>
        <p:nvSpPr>
          <p:cNvPr id="6" name="Freeform 6"/>
          <p:cNvSpPr/>
          <p:nvPr/>
        </p:nvSpPr>
        <p:spPr>
          <a:xfrm>
            <a:off x="95277" y="2766575"/>
            <a:ext cx="3325620" cy="6669742"/>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dirty="0"/>
          </a:p>
        </p:txBody>
      </p:sp>
      <p:sp>
        <p:nvSpPr>
          <p:cNvPr id="7" name="TextBox 7"/>
          <p:cNvSpPr txBox="1"/>
          <p:nvPr/>
        </p:nvSpPr>
        <p:spPr>
          <a:xfrm>
            <a:off x="13932200" y="8350739"/>
            <a:ext cx="3822400" cy="401135"/>
          </a:xfrm>
          <a:prstGeom prst="rect">
            <a:avLst/>
          </a:prstGeom>
        </p:spPr>
        <p:txBody>
          <a:bodyPr wrap="square" lIns="0" tIns="0" rIns="0" bIns="0" rtlCol="0" anchor="t">
            <a:spAutoFit/>
          </a:bodyPr>
          <a:lstStyle/>
          <a:p>
            <a:pPr algn="r">
              <a:lnSpc>
                <a:spcPts val="3359"/>
              </a:lnSpc>
              <a:spcBef>
                <a:spcPct val="0"/>
              </a:spcBef>
            </a:pPr>
            <a:r>
              <a:rPr lang="en-US" sz="2400" b="1" dirty="0" err="1">
                <a:solidFill>
                  <a:srgbClr val="FF7AE6"/>
                </a:solidFill>
                <a:latin typeface="DejaVu Serif Bold"/>
                <a:ea typeface="DejaVu Serif Bold"/>
                <a:cs typeface="DejaVu Serif Bold"/>
                <a:sym typeface="DejaVu Serif Bold"/>
              </a:rPr>
              <a:t>Prezentare</a:t>
            </a:r>
            <a:r>
              <a:rPr lang="en-US" sz="2400" b="1" dirty="0">
                <a:solidFill>
                  <a:srgbClr val="FF7AE6"/>
                </a:solidFill>
                <a:latin typeface="DejaVu Serif Bold"/>
                <a:ea typeface="DejaVu Serif Bold"/>
                <a:cs typeface="DejaVu Serif Bold"/>
                <a:sym typeface="DejaVu Serif Bold"/>
              </a:rPr>
              <a:t> </a:t>
            </a:r>
            <a:r>
              <a:rPr lang="en-US" sz="2400" b="1" dirty="0" err="1">
                <a:solidFill>
                  <a:srgbClr val="FF7AE6"/>
                </a:solidFill>
                <a:latin typeface="DejaVu Serif Bold"/>
                <a:ea typeface="DejaVu Serif Bold"/>
                <a:cs typeface="DejaVu Serif Bold"/>
                <a:sym typeface="DejaVu Serif Bold"/>
              </a:rPr>
              <a:t>făcută</a:t>
            </a:r>
            <a:r>
              <a:rPr lang="en-US" sz="2400" b="1" dirty="0">
                <a:solidFill>
                  <a:srgbClr val="FF7AE6"/>
                </a:solidFill>
                <a:latin typeface="DejaVu Serif Bold"/>
                <a:ea typeface="DejaVu Serif Bold"/>
                <a:cs typeface="DejaVu Serif Bold"/>
                <a:sym typeface="DejaVu Serif Bold"/>
              </a:rPr>
              <a:t> de</a:t>
            </a:r>
          </a:p>
        </p:txBody>
      </p:sp>
      <p:sp>
        <p:nvSpPr>
          <p:cNvPr id="8" name="TextBox 8"/>
          <p:cNvSpPr txBox="1"/>
          <p:nvPr/>
        </p:nvSpPr>
        <p:spPr>
          <a:xfrm>
            <a:off x="13932200" y="8843010"/>
            <a:ext cx="3327100" cy="415290"/>
          </a:xfrm>
          <a:prstGeom prst="rect">
            <a:avLst/>
          </a:prstGeom>
        </p:spPr>
        <p:txBody>
          <a:bodyPr lIns="0" tIns="0" rIns="0" bIns="0" rtlCol="0" anchor="t">
            <a:spAutoFit/>
          </a:bodyPr>
          <a:lstStyle/>
          <a:p>
            <a:pPr algn="r">
              <a:lnSpc>
                <a:spcPts val="3359"/>
              </a:lnSpc>
              <a:spcBef>
                <a:spcPct val="0"/>
              </a:spcBef>
            </a:pPr>
            <a:r>
              <a:rPr lang="en-US" sz="2400" spc="-48" dirty="0" err="1">
                <a:solidFill>
                  <a:srgbClr val="FFFFFF"/>
                </a:solidFill>
                <a:latin typeface="DejaVu Serif"/>
                <a:ea typeface="DejaVu Serif"/>
                <a:cs typeface="DejaVu Serif"/>
                <a:sym typeface="DejaVu Serif"/>
              </a:rPr>
              <a:t>echipa</a:t>
            </a:r>
            <a:r>
              <a:rPr lang="en-US" sz="2400" spc="-48" dirty="0">
                <a:solidFill>
                  <a:srgbClr val="FFFFFF"/>
                </a:solidFill>
                <a:latin typeface="DejaVu Serif"/>
                <a:ea typeface="DejaVu Serif"/>
                <a:cs typeface="DejaVu Serif"/>
                <a:sym typeface="DejaVu Serif"/>
              </a:rPr>
              <a:t> </a:t>
            </a:r>
            <a:r>
              <a:rPr lang="en-US" sz="2400" spc="-48" dirty="0" err="1">
                <a:solidFill>
                  <a:srgbClr val="FFFFFF"/>
                </a:solidFill>
                <a:latin typeface="DejaVu Serif"/>
                <a:ea typeface="DejaVu Serif"/>
                <a:cs typeface="DejaVu Serif"/>
                <a:sym typeface="DejaVu Serif"/>
              </a:rPr>
              <a:t>McDonalț</a:t>
            </a:r>
            <a:endParaRPr lang="en-US" sz="2400" spc="-48" dirty="0">
              <a:solidFill>
                <a:srgbClr val="FFFFFF"/>
              </a:solidFill>
              <a:latin typeface="DejaVu Serif"/>
              <a:ea typeface="DejaVu Serif"/>
              <a:cs typeface="DejaVu Serif"/>
              <a:sym typeface="DejaVu Serif"/>
            </a:endParaRPr>
          </a:p>
        </p:txBody>
      </p:sp>
      <p:sp>
        <p:nvSpPr>
          <p:cNvPr id="9" name="TextBox 9"/>
          <p:cNvSpPr txBox="1"/>
          <p:nvPr/>
        </p:nvSpPr>
        <p:spPr>
          <a:xfrm>
            <a:off x="2726396" y="5405807"/>
            <a:ext cx="11502918" cy="3390702"/>
          </a:xfrm>
          <a:prstGeom prst="rect">
            <a:avLst/>
          </a:prstGeom>
        </p:spPr>
        <p:txBody>
          <a:bodyPr lIns="0" tIns="0" rIns="0" bIns="0" rtlCol="0" anchor="t">
            <a:spAutoFit/>
          </a:bodyPr>
          <a:lstStyle/>
          <a:p>
            <a:pPr algn="ctr">
              <a:lnSpc>
                <a:spcPts val="6678"/>
              </a:lnSpc>
            </a:pPr>
            <a:endParaRPr dirty="0"/>
          </a:p>
          <a:p>
            <a:pPr algn="ctr">
              <a:lnSpc>
                <a:spcPts val="6678"/>
              </a:lnSpc>
            </a:pPr>
            <a:r>
              <a:rPr lang="en-US" sz="4770" b="1" dirty="0">
                <a:solidFill>
                  <a:srgbClr val="FFFFFF"/>
                </a:solidFill>
                <a:latin typeface="DejaVu Serif Bold"/>
                <a:ea typeface="DejaVu Serif Bold"/>
                <a:cs typeface="DejaVu Serif Bold"/>
                <a:sym typeface="DejaVu Serif Bold"/>
              </a:rPr>
              <a:t>O </a:t>
            </a:r>
            <a:r>
              <a:rPr lang="en-US" sz="4770" b="1" dirty="0" err="1">
                <a:solidFill>
                  <a:srgbClr val="FFFFFF"/>
                </a:solidFill>
                <a:latin typeface="DejaVu Serif Bold"/>
                <a:ea typeface="DejaVu Serif Bold"/>
                <a:cs typeface="DejaVu Serif Bold"/>
                <a:sym typeface="DejaVu Serif Bold"/>
              </a:rPr>
              <a:t>soluție</a:t>
            </a:r>
            <a:r>
              <a:rPr lang="en-US" sz="4770" b="1" dirty="0">
                <a:solidFill>
                  <a:srgbClr val="FFFFFF"/>
                </a:solidFill>
                <a:latin typeface="DejaVu Serif Bold"/>
                <a:ea typeface="DejaVu Serif Bold"/>
                <a:cs typeface="DejaVu Serif Bold"/>
                <a:sym typeface="DejaVu Serif Bold"/>
              </a:rPr>
              <a:t> </a:t>
            </a:r>
            <a:r>
              <a:rPr lang="en-US" sz="4770" b="1" dirty="0" err="1">
                <a:solidFill>
                  <a:srgbClr val="FFFFFF"/>
                </a:solidFill>
                <a:latin typeface="DejaVu Serif Bold"/>
                <a:ea typeface="DejaVu Serif Bold"/>
                <a:cs typeface="DejaVu Serif Bold"/>
                <a:sym typeface="DejaVu Serif Bold"/>
              </a:rPr>
              <a:t>pentru</a:t>
            </a:r>
            <a:r>
              <a:rPr lang="en-US" sz="4770" b="1" dirty="0">
                <a:solidFill>
                  <a:srgbClr val="FFFFFF"/>
                </a:solidFill>
                <a:latin typeface="DejaVu Serif Bold"/>
                <a:ea typeface="DejaVu Serif Bold"/>
                <a:cs typeface="DejaVu Serif Bold"/>
                <a:sym typeface="DejaVu Serif Bold"/>
              </a:rPr>
              <a:t> </a:t>
            </a:r>
            <a:r>
              <a:rPr lang="en-US" sz="4770" b="1" dirty="0" err="1">
                <a:solidFill>
                  <a:srgbClr val="FFFFFF"/>
                </a:solidFill>
                <a:latin typeface="DejaVu Serif Bold"/>
                <a:ea typeface="DejaVu Serif Bold"/>
                <a:cs typeface="DejaVu Serif Bold"/>
                <a:sym typeface="DejaVu Serif Bold"/>
              </a:rPr>
              <a:t>monitorizarea</a:t>
            </a:r>
            <a:r>
              <a:rPr lang="en-US" sz="4770" b="1" dirty="0">
                <a:solidFill>
                  <a:srgbClr val="FFFFFF"/>
                </a:solidFill>
                <a:latin typeface="DejaVu Serif Bold"/>
                <a:ea typeface="DejaVu Serif Bold"/>
                <a:cs typeface="DejaVu Serif Bold"/>
                <a:sym typeface="DejaVu Serif Bold"/>
              </a:rPr>
              <a:t> </a:t>
            </a:r>
            <a:r>
              <a:rPr lang="en-US" sz="4770" b="1" dirty="0" err="1">
                <a:solidFill>
                  <a:srgbClr val="FFFFFF"/>
                </a:solidFill>
                <a:latin typeface="DejaVu Serif Bold"/>
                <a:ea typeface="DejaVu Serif Bold"/>
                <a:cs typeface="DejaVu Serif Bold"/>
                <a:sym typeface="DejaVu Serif Bold"/>
              </a:rPr>
              <a:t>și</a:t>
            </a:r>
            <a:r>
              <a:rPr lang="en-US" sz="4770" b="1" dirty="0">
                <a:solidFill>
                  <a:srgbClr val="FFFFFF"/>
                </a:solidFill>
                <a:latin typeface="DejaVu Serif Bold"/>
                <a:ea typeface="DejaVu Serif Bold"/>
                <a:cs typeface="DejaVu Serif Bold"/>
                <a:sym typeface="DejaVu Serif Bold"/>
              </a:rPr>
              <a:t> </a:t>
            </a:r>
            <a:r>
              <a:rPr lang="en-US" sz="4770" b="1" dirty="0" err="1">
                <a:solidFill>
                  <a:srgbClr val="FFFFFF"/>
                </a:solidFill>
                <a:latin typeface="DejaVu Serif Bold"/>
                <a:ea typeface="DejaVu Serif Bold"/>
                <a:cs typeface="DejaVu Serif Bold"/>
                <a:sym typeface="DejaVu Serif Bold"/>
              </a:rPr>
              <a:t>explorarea</a:t>
            </a:r>
            <a:r>
              <a:rPr lang="en-US" sz="4770" b="1" dirty="0">
                <a:solidFill>
                  <a:srgbClr val="FFFFFF"/>
                </a:solidFill>
                <a:latin typeface="DejaVu Serif Bold"/>
                <a:ea typeface="DejaVu Serif Bold"/>
                <a:cs typeface="DejaVu Serif Bold"/>
                <a:sym typeface="DejaVu Serif Bold"/>
              </a:rPr>
              <a:t> </a:t>
            </a:r>
            <a:r>
              <a:rPr lang="en-US" sz="4770" b="1" dirty="0" err="1">
                <a:solidFill>
                  <a:srgbClr val="FFFFFF"/>
                </a:solidFill>
                <a:latin typeface="DejaVu Serif Bold"/>
                <a:ea typeface="DejaVu Serif Bold"/>
                <a:cs typeface="DejaVu Serif Bold"/>
                <a:sym typeface="DejaVu Serif Bold"/>
              </a:rPr>
              <a:t>transporturilor</a:t>
            </a:r>
            <a:r>
              <a:rPr lang="en-US" sz="4770" b="1" dirty="0">
                <a:solidFill>
                  <a:srgbClr val="FFFFFF"/>
                </a:solidFill>
                <a:latin typeface="DejaVu Serif Bold"/>
                <a:ea typeface="DejaVu Serif Bold"/>
                <a:cs typeface="DejaVu Serif Bold"/>
                <a:sym typeface="DejaVu Serif Bold"/>
              </a:rPr>
              <a:t> de </a:t>
            </a:r>
            <a:r>
              <a:rPr lang="en-US" sz="4770" b="1" dirty="0" err="1">
                <a:solidFill>
                  <a:srgbClr val="FFFFFF"/>
                </a:solidFill>
                <a:latin typeface="DejaVu Serif Bold"/>
                <a:ea typeface="DejaVu Serif Bold"/>
                <a:cs typeface="DejaVu Serif Bold"/>
                <a:sym typeface="DejaVu Serif Bold"/>
              </a:rPr>
              <a:t>lemn</a:t>
            </a:r>
            <a:r>
              <a:rPr lang="en-US" sz="4770" b="1" dirty="0">
                <a:solidFill>
                  <a:srgbClr val="FFFFFF"/>
                </a:solidFill>
                <a:latin typeface="DejaVu Serif Bold"/>
                <a:ea typeface="DejaVu Serif Bold"/>
                <a:cs typeface="DejaVu Serif Bold"/>
                <a:sym typeface="DejaVu Serif Bold"/>
              </a:rPr>
              <a:t> ale </a:t>
            </a:r>
            <a:r>
              <a:rPr lang="en-US" sz="4770" b="1" dirty="0" err="1">
                <a:solidFill>
                  <a:srgbClr val="FFFFFF"/>
                </a:solidFill>
                <a:latin typeface="DejaVu Serif Bold"/>
                <a:ea typeface="DejaVu Serif Bold"/>
                <a:cs typeface="DejaVu Serif Bold"/>
                <a:sym typeface="DejaVu Serif Bold"/>
              </a:rPr>
              <a:t>unui</a:t>
            </a:r>
            <a:r>
              <a:rPr lang="en-US" sz="4770" b="1" dirty="0">
                <a:solidFill>
                  <a:srgbClr val="FFFFFF"/>
                </a:solidFill>
                <a:latin typeface="DejaVu Serif Bold"/>
                <a:ea typeface="DejaVu Serif Bold"/>
                <a:cs typeface="DejaVu Serif Bold"/>
                <a:sym typeface="DejaVu Serif Bold"/>
              </a:rPr>
              <a:t> agent economic. </a:t>
            </a:r>
          </a:p>
        </p:txBody>
      </p:sp>
      <p:sp>
        <p:nvSpPr>
          <p:cNvPr id="10" name="TextBox 10"/>
          <p:cNvSpPr txBox="1"/>
          <p:nvPr/>
        </p:nvSpPr>
        <p:spPr>
          <a:xfrm>
            <a:off x="6030198" y="3668469"/>
            <a:ext cx="4895315" cy="1136146"/>
          </a:xfrm>
          <a:prstGeom prst="rect">
            <a:avLst/>
          </a:prstGeom>
        </p:spPr>
        <p:txBody>
          <a:bodyPr lIns="0" tIns="0" rIns="0" bIns="0" rtlCol="0" anchor="t">
            <a:spAutoFit/>
          </a:bodyPr>
          <a:lstStyle/>
          <a:p>
            <a:pPr algn="ctr">
              <a:lnSpc>
                <a:spcPts val="9302"/>
              </a:lnSpc>
              <a:spcBef>
                <a:spcPct val="0"/>
              </a:spcBef>
            </a:pPr>
            <a:r>
              <a:rPr lang="en-US" sz="6644">
                <a:solidFill>
                  <a:srgbClr val="FFFFFF"/>
                </a:solidFill>
                <a:latin typeface="Kaushan Script"/>
                <a:ea typeface="Kaushan Script"/>
                <a:cs typeface="Kaushan Script"/>
                <a:sym typeface="Kaushan Script"/>
              </a:rPr>
              <a:t>SilvoControl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54146" y="1723193"/>
            <a:ext cx="6618168" cy="937834"/>
          </a:xfrm>
          <a:prstGeom prst="rect">
            <a:avLst/>
          </a:prstGeom>
        </p:spPr>
        <p:txBody>
          <a:bodyPr lIns="0" tIns="0" rIns="0" bIns="0" rtlCol="0" anchor="t">
            <a:spAutoFit/>
          </a:bodyPr>
          <a:lstStyle/>
          <a:p>
            <a:pPr algn="l">
              <a:lnSpc>
                <a:spcPts val="7074"/>
              </a:lnSpc>
            </a:pPr>
            <a:r>
              <a:rPr lang="en-US" sz="6611" b="1">
                <a:solidFill>
                  <a:srgbClr val="FFFFFF"/>
                </a:solidFill>
                <a:latin typeface="DejaVu Serif Bold"/>
                <a:ea typeface="DejaVu Serif Bold"/>
                <a:cs typeface="DejaVu Serif Bold"/>
                <a:sym typeface="DejaVu Serif Bold"/>
              </a:rPr>
              <a:t>05. Concluzii</a:t>
            </a:r>
          </a:p>
        </p:txBody>
      </p:sp>
      <p:sp>
        <p:nvSpPr>
          <p:cNvPr id="4" name="Freeform 4"/>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5" name="TextBox 5"/>
          <p:cNvSpPr txBox="1"/>
          <p:nvPr/>
        </p:nvSpPr>
        <p:spPr>
          <a:xfrm>
            <a:off x="444435" y="3385376"/>
            <a:ext cx="7598979" cy="5308687"/>
          </a:xfrm>
          <a:prstGeom prst="rect">
            <a:avLst/>
          </a:prstGeom>
        </p:spPr>
        <p:txBody>
          <a:bodyPr lIns="0" tIns="0" rIns="0" bIns="0" rtlCol="0" anchor="t">
            <a:spAutoFit/>
          </a:bodyPr>
          <a:lstStyle/>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Proiectul oferă o modalitate clară și vizuală de analizare a transporturilor de lemn.</a:t>
            </a:r>
          </a:p>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Integrarea hărții interactive face datele ușor de înțeles și de interpretat.</a:t>
            </a:r>
          </a:p>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Soluția crește transparența și sprijină monitorizarea activităților forestiere.</a:t>
            </a:r>
          </a:p>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Aplicația este scalabilă și poate fi extinsă cu funcționalități noi.</a:t>
            </a:r>
          </a:p>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Proiectul demonstrează aplicarea practică a tehnologiilor web moderne.</a:t>
            </a:r>
          </a:p>
          <a:p>
            <a:pPr algn="l">
              <a:lnSpc>
                <a:spcPts val="2836"/>
              </a:lnSpc>
            </a:pPr>
            <a:endParaRPr lang="en-US" sz="2509" b="1">
              <a:solidFill>
                <a:srgbClr val="FFFFFF"/>
              </a:solidFill>
              <a:latin typeface="DejaVu Serif Bold"/>
              <a:ea typeface="DejaVu Serif Bold"/>
              <a:cs typeface="DejaVu Serif Bold"/>
              <a:sym typeface="DejaVu Serif Bold"/>
            </a:endParaRPr>
          </a:p>
          <a:p>
            <a:pPr algn="l">
              <a:lnSpc>
                <a:spcPts val="2836"/>
              </a:lnSpc>
            </a:pPr>
            <a:r>
              <a:rPr lang="en-US" sz="2509" b="1">
                <a:solidFill>
                  <a:srgbClr val="FFFFFF"/>
                </a:solidFill>
                <a:latin typeface="DejaVu Serif Bold"/>
                <a:ea typeface="DejaVu Serif Bold"/>
                <a:cs typeface="DejaVu Serif Bold"/>
                <a:sym typeface="DejaVu Serif Bold"/>
              </a:rPr>
              <a:t>Ce am face în plus?</a:t>
            </a:r>
          </a:p>
          <a:p>
            <a:pPr marL="541863" lvl="1" indent="-270931" algn="l">
              <a:lnSpc>
                <a:spcPts val="2836"/>
              </a:lnSpc>
              <a:buFont typeface="Arial"/>
              <a:buChar char="•"/>
            </a:pPr>
            <a:r>
              <a:rPr lang="en-US" sz="2509" b="1">
                <a:solidFill>
                  <a:srgbClr val="FFFFFF"/>
                </a:solidFill>
                <a:latin typeface="DejaVu Serif Bold"/>
                <a:ea typeface="DejaVu Serif Bold"/>
                <a:cs typeface="DejaVu Serif Bold"/>
                <a:sym typeface="DejaVu Serif Bold"/>
              </a:rPr>
              <a:t>statistici cu privire la rutele din anul curent si anii precedenți</a:t>
            </a:r>
          </a:p>
        </p:txBody>
      </p:sp>
      <p:sp>
        <p:nvSpPr>
          <p:cNvPr id="6" name="TextBox 6"/>
          <p:cNvSpPr txBox="1"/>
          <p:nvPr/>
        </p:nvSpPr>
        <p:spPr>
          <a:xfrm>
            <a:off x="8500977" y="1429170"/>
            <a:ext cx="9787023" cy="8174697"/>
          </a:xfrm>
          <a:prstGeom prst="rect">
            <a:avLst/>
          </a:prstGeom>
        </p:spPr>
        <p:txBody>
          <a:bodyPr lIns="0" tIns="0" rIns="0" bIns="0" rtlCol="0" anchor="t">
            <a:spAutoFit/>
          </a:bodyPr>
          <a:lstStyle/>
          <a:p>
            <a:pPr algn="l">
              <a:lnSpc>
                <a:spcPts val="2679"/>
              </a:lnSpc>
            </a:pPr>
            <a:r>
              <a:rPr lang="en-US" sz="3044" b="1" i="1">
                <a:solidFill>
                  <a:srgbClr val="FFFFFF"/>
                </a:solidFill>
                <a:latin typeface="DejaVu Serif Bold Italics"/>
                <a:ea typeface="DejaVu Serif Bold Italics"/>
                <a:cs typeface="DejaVu Serif Bold Italics"/>
                <a:sym typeface="DejaVu Serif Bold Italics"/>
              </a:rPr>
              <a:t>Cum poate detecta frauda aplicația noastră?</a:t>
            </a:r>
          </a:p>
          <a:p>
            <a:pPr algn="l">
              <a:lnSpc>
                <a:spcPts val="2151"/>
              </a:lnSpc>
            </a:pPr>
            <a:endParaRPr lang="en-US" sz="3044" b="1" i="1">
              <a:solidFill>
                <a:srgbClr val="FFFFFF"/>
              </a:solidFill>
              <a:latin typeface="DejaVu Serif Bold Italics"/>
              <a:ea typeface="DejaVu Serif Bold Italics"/>
              <a:cs typeface="DejaVu Serif Bold Italics"/>
              <a:sym typeface="DejaVu Serif Bold Italics"/>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Aplicația permite vizualizarea rutelor reale de transport pe hartă, ceea ce ajută la identificarea traseelor suspecte.</a:t>
            </a:r>
          </a:p>
          <a:p>
            <a:pPr algn="l">
              <a:lnSpc>
                <a:spcPts val="2151"/>
              </a:lnSpc>
            </a:pPr>
            <a:endParaRPr lang="en-US" sz="2444" b="1">
              <a:solidFill>
                <a:srgbClr val="FFFFFF"/>
              </a:solidFill>
              <a:latin typeface="DejaVu Serif Bold"/>
              <a:ea typeface="DejaVu Serif Bold"/>
              <a:cs typeface="DejaVu Serif Bold"/>
              <a:sym typeface="DejaVu Serif Bold"/>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Dacă un transport iese din raza de acțiune declarată a companiei, acest lucru poate indica o posibilă neregulă.</a:t>
            </a:r>
          </a:p>
          <a:p>
            <a:pPr algn="l">
              <a:lnSpc>
                <a:spcPts val="2151"/>
              </a:lnSpc>
            </a:pPr>
            <a:endParaRPr lang="en-US" sz="2444" b="1">
              <a:solidFill>
                <a:srgbClr val="FFFFFF"/>
              </a:solidFill>
              <a:latin typeface="DejaVu Serif Bold"/>
              <a:ea typeface="DejaVu Serif Bold"/>
              <a:cs typeface="DejaVu Serif Bold"/>
              <a:sym typeface="DejaVu Serif Bold"/>
            </a:endParaRPr>
          </a:p>
          <a:p>
            <a:pPr algn="l">
              <a:lnSpc>
                <a:spcPts val="2151"/>
              </a:lnSpc>
            </a:pPr>
            <a:r>
              <a:rPr lang="en-US" sz="2444" b="1">
                <a:solidFill>
                  <a:srgbClr val="FFFFFF"/>
                </a:solidFill>
                <a:latin typeface="DejaVu Serif Bold"/>
                <a:ea typeface="DejaVu Serif Bold"/>
                <a:cs typeface="DejaVu Serif Bold"/>
                <a:sym typeface="DejaVu Serif Bold"/>
              </a:rPr>
              <a:t>Analiza volumelor transportate:</a:t>
            </a:r>
          </a:p>
          <a:p>
            <a:pPr algn="l">
              <a:lnSpc>
                <a:spcPts val="2151"/>
              </a:lnSpc>
            </a:pPr>
            <a:endParaRPr lang="en-US" sz="2444" b="1">
              <a:solidFill>
                <a:srgbClr val="FFFFFF"/>
              </a:solidFill>
              <a:latin typeface="DejaVu Serif Bold"/>
              <a:ea typeface="DejaVu Serif Bold"/>
              <a:cs typeface="DejaVu Serif Bold"/>
              <a:sym typeface="DejaVu Serif Bold"/>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volume foarte mari</a:t>
            </a:r>
          </a:p>
          <a:p>
            <a:pPr algn="l">
              <a:lnSpc>
                <a:spcPts val="2151"/>
              </a:lnSpc>
            </a:pPr>
            <a:endParaRPr lang="en-US" sz="2444" b="1">
              <a:solidFill>
                <a:srgbClr val="FFFFFF"/>
              </a:solidFill>
              <a:latin typeface="DejaVu Serif Bold"/>
              <a:ea typeface="DejaVu Serif Bold"/>
              <a:cs typeface="DejaVu Serif Bold"/>
              <a:sym typeface="DejaVu Serif Bold"/>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frecvență ridicată a transporturilor</a:t>
            </a:r>
          </a:p>
          <a:p>
            <a:pPr algn="l">
              <a:lnSpc>
                <a:spcPts val="2151"/>
              </a:lnSpc>
            </a:pPr>
            <a:r>
              <a:rPr lang="en-US" sz="2444" b="1">
                <a:solidFill>
                  <a:srgbClr val="FFFFFF"/>
                </a:solidFill>
                <a:latin typeface="DejaVu Serif Bold"/>
                <a:ea typeface="DejaVu Serif Bold"/>
                <a:cs typeface="DejaVu Serif Bold"/>
                <a:sym typeface="DejaVu Serif Bold"/>
              </a:rPr>
              <a:t>pot semnala exploatări sau transporturi nejustificate.</a:t>
            </a:r>
          </a:p>
          <a:p>
            <a:pPr algn="l">
              <a:lnSpc>
                <a:spcPts val="2151"/>
              </a:lnSpc>
            </a:pPr>
            <a:endParaRPr lang="en-US" sz="2444" b="1">
              <a:solidFill>
                <a:srgbClr val="FFFFFF"/>
              </a:solidFill>
              <a:latin typeface="DejaVu Serif Bold"/>
              <a:ea typeface="DejaVu Serif Bold"/>
              <a:cs typeface="DejaVu Serif Bold"/>
              <a:sym typeface="DejaVu Serif Bold"/>
            </a:endParaRPr>
          </a:p>
          <a:p>
            <a:pPr algn="l">
              <a:lnSpc>
                <a:spcPts val="2151"/>
              </a:lnSpc>
            </a:pPr>
            <a:r>
              <a:rPr lang="en-US" sz="2444" b="1">
                <a:solidFill>
                  <a:srgbClr val="FFFFFF"/>
                </a:solidFill>
                <a:latin typeface="DejaVu Serif Bold"/>
                <a:ea typeface="DejaVu Serif Bold"/>
                <a:cs typeface="DejaVu Serif Bold"/>
                <a:sym typeface="DejaVu Serif Bold"/>
              </a:rPr>
              <a:t>Compararea dintre:</a:t>
            </a:r>
          </a:p>
          <a:p>
            <a:pPr algn="l">
              <a:lnSpc>
                <a:spcPts val="2151"/>
              </a:lnSpc>
            </a:pPr>
            <a:endParaRPr lang="en-US" sz="2444" b="1">
              <a:solidFill>
                <a:srgbClr val="FFFFFF"/>
              </a:solidFill>
              <a:latin typeface="DejaVu Serif Bold"/>
              <a:ea typeface="DejaVu Serif Bold"/>
              <a:cs typeface="DejaVu Serif Bold"/>
              <a:sym typeface="DejaVu Serif Bold"/>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datele companiei (centru, rază)</a:t>
            </a:r>
          </a:p>
          <a:p>
            <a:pPr algn="l">
              <a:lnSpc>
                <a:spcPts val="2151"/>
              </a:lnSpc>
            </a:pPr>
            <a:endParaRPr lang="en-US" sz="2444" b="1">
              <a:solidFill>
                <a:srgbClr val="FFFFFF"/>
              </a:solidFill>
              <a:latin typeface="DejaVu Serif Bold"/>
              <a:ea typeface="DejaVu Serif Bold"/>
              <a:cs typeface="DejaVu Serif Bold"/>
              <a:sym typeface="DejaVu Serif Bold"/>
            </a:endParaRPr>
          </a:p>
          <a:p>
            <a:pPr marL="527861" lvl="1" indent="-263930" algn="l">
              <a:lnSpc>
                <a:spcPts val="2151"/>
              </a:lnSpc>
              <a:buFont typeface="Arial"/>
              <a:buChar char="•"/>
            </a:pPr>
            <a:r>
              <a:rPr lang="en-US" sz="2444" b="1">
                <a:solidFill>
                  <a:srgbClr val="FFFFFF"/>
                </a:solidFill>
                <a:latin typeface="DejaVu Serif Bold"/>
                <a:ea typeface="DejaVu Serif Bold"/>
                <a:cs typeface="DejaVu Serif Bold"/>
                <a:sym typeface="DejaVu Serif Bold"/>
              </a:rPr>
              <a:t>rutele efective ajută la depistarea abaterilor de la traseele normale.</a:t>
            </a:r>
          </a:p>
          <a:p>
            <a:pPr algn="l">
              <a:lnSpc>
                <a:spcPts val="2151"/>
              </a:lnSpc>
            </a:pPr>
            <a:endParaRPr lang="en-US" sz="2444" b="1">
              <a:solidFill>
                <a:srgbClr val="FFFFFF"/>
              </a:solidFill>
              <a:latin typeface="DejaVu Serif Bold"/>
              <a:ea typeface="DejaVu Serif Bold"/>
              <a:cs typeface="DejaVu Serif Bold"/>
              <a:sym typeface="DejaVu Serif Bold"/>
            </a:endParaRPr>
          </a:p>
          <a:p>
            <a:pPr algn="l">
              <a:lnSpc>
                <a:spcPts val="2151"/>
              </a:lnSpc>
            </a:pPr>
            <a:r>
              <a:rPr lang="en-US" sz="2444" b="1">
                <a:solidFill>
                  <a:srgbClr val="FFFFFF"/>
                </a:solidFill>
                <a:latin typeface="DejaVu Serif Bold"/>
                <a:ea typeface="DejaVu Serif Bold"/>
                <a:cs typeface="DejaVu Serif Bold"/>
                <a:sym typeface="DejaVu Serif Bold"/>
              </a:rPr>
              <a:t>Corelarea datelor în timp (dată, oră, activitate recentă) poate indica transporturi suspecte repetate.</a:t>
            </a:r>
          </a:p>
          <a:p>
            <a:pPr algn="l">
              <a:lnSpc>
                <a:spcPts val="2151"/>
              </a:lnSpc>
            </a:pPr>
            <a:endParaRPr lang="en-US" sz="2444" b="1">
              <a:solidFill>
                <a:srgbClr val="FFFFFF"/>
              </a:solidFill>
              <a:latin typeface="DejaVu Serif Bold"/>
              <a:ea typeface="DejaVu Serif Bold"/>
              <a:cs typeface="DejaVu Serif Bold"/>
              <a:sym typeface="DejaVu Serif Bold"/>
            </a:endParaRPr>
          </a:p>
          <a:p>
            <a:pPr algn="l">
              <a:lnSpc>
                <a:spcPts val="2151"/>
              </a:lnSpc>
            </a:pPr>
            <a:r>
              <a:rPr lang="en-US" sz="2444" b="1">
                <a:solidFill>
                  <a:srgbClr val="FFFFFF"/>
                </a:solidFill>
                <a:latin typeface="DejaVu Serif Bold"/>
                <a:ea typeface="DejaVu Serif Bold"/>
                <a:cs typeface="DejaVu Serif Bold"/>
                <a:sym typeface="DejaVu Serif Bold"/>
              </a:rPr>
              <a:t>Aplicația nu acuză direct frauda, dar oferă indicii vizuale și date clare care pot fi investigate de autorități.</a:t>
            </a:r>
          </a:p>
          <a:p>
            <a:pPr algn="ctr">
              <a:lnSpc>
                <a:spcPts val="3422"/>
              </a:lnSpc>
              <a:spcBef>
                <a:spcPct val="0"/>
              </a:spcBef>
            </a:pPr>
            <a:endParaRPr lang="en-US" sz="2444" b="1">
              <a:solidFill>
                <a:srgbClr val="FFFFFF"/>
              </a:solidFill>
              <a:latin typeface="DejaVu Serif Bold"/>
              <a:ea typeface="DejaVu Serif Bold"/>
              <a:cs typeface="DejaVu Serif Bold"/>
              <a:sym typeface="DejaVu Serif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278162" y="2257189"/>
            <a:ext cx="7323792" cy="8229600"/>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dirty="0"/>
          </a:p>
        </p:txBody>
      </p:sp>
      <p:sp>
        <p:nvSpPr>
          <p:cNvPr id="3" name="Freeform 3"/>
          <p:cNvSpPr/>
          <p:nvPr/>
        </p:nvSpPr>
        <p:spPr>
          <a:xfrm rot="-10570774">
            <a:off x="164313" y="5279689"/>
            <a:ext cx="4257168" cy="5074066"/>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a:p>
        </p:txBody>
      </p:sp>
      <p:sp>
        <p:nvSpPr>
          <p:cNvPr id="4" name="Freeform 4"/>
          <p:cNvSpPr/>
          <p:nvPr/>
        </p:nvSpPr>
        <p:spPr>
          <a:xfrm rot="-2888503">
            <a:off x="13229310" y="-681496"/>
            <a:ext cx="3752237" cy="8144795"/>
          </a:xfrm>
          <a:custGeom>
            <a:avLst/>
            <a:gdLst/>
            <a:ahLst/>
            <a:cxnLst/>
            <a:rect l="l" t="t" r="r" b="b"/>
            <a:pathLst>
              <a:path w="4986242" h="9424168">
                <a:moveTo>
                  <a:pt x="0" y="0"/>
                </a:moveTo>
                <a:lnTo>
                  <a:pt x="4986241" y="0"/>
                </a:lnTo>
                <a:lnTo>
                  <a:pt x="4986241" y="9424169"/>
                </a:lnTo>
                <a:lnTo>
                  <a:pt x="0" y="94241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5" name="Freeform 5"/>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6" name="TextBox 6"/>
          <p:cNvSpPr txBox="1"/>
          <p:nvPr/>
        </p:nvSpPr>
        <p:spPr>
          <a:xfrm>
            <a:off x="1028700" y="1996174"/>
            <a:ext cx="4658597" cy="937834"/>
          </a:xfrm>
          <a:prstGeom prst="rect">
            <a:avLst/>
          </a:prstGeom>
        </p:spPr>
        <p:txBody>
          <a:bodyPr lIns="0" tIns="0" rIns="0" bIns="0" rtlCol="0" anchor="t">
            <a:spAutoFit/>
          </a:bodyPr>
          <a:lstStyle/>
          <a:p>
            <a:pPr marL="0" lvl="0" indent="0" algn="l">
              <a:lnSpc>
                <a:spcPts val="7074"/>
              </a:lnSpc>
              <a:spcBef>
                <a:spcPct val="0"/>
              </a:spcBef>
            </a:pPr>
            <a:r>
              <a:rPr lang="en-US" sz="6611" b="1" u="none" strike="noStrike">
                <a:solidFill>
                  <a:srgbClr val="FF7AE6"/>
                </a:solidFill>
                <a:latin typeface="DejaVu Serif Bold"/>
                <a:ea typeface="DejaVu Serif Bold"/>
                <a:cs typeface="DejaVu Serif Bold"/>
                <a:sym typeface="DejaVu Serif Bold"/>
              </a:rPr>
              <a:t>Resurse</a:t>
            </a:r>
          </a:p>
        </p:txBody>
      </p:sp>
      <p:sp>
        <p:nvSpPr>
          <p:cNvPr id="7" name="TextBox 7"/>
          <p:cNvSpPr txBox="1"/>
          <p:nvPr/>
        </p:nvSpPr>
        <p:spPr>
          <a:xfrm>
            <a:off x="844111" y="3651124"/>
            <a:ext cx="14612689" cy="3349751"/>
          </a:xfrm>
          <a:prstGeom prst="rect">
            <a:avLst/>
          </a:prstGeom>
        </p:spPr>
        <p:txBody>
          <a:bodyPr lIns="0" tIns="0" rIns="0" bIns="0" rtlCol="0" anchor="t">
            <a:spAutoFit/>
          </a:bodyPr>
          <a:lstStyle/>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"https://unpkg.com/leaflet@1.9.4/dist/leaflet.js"</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“https://tile.openstreetmap.org/{z}/{x}/{y}.png openstreetmap TileMap”</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https://www.openstreetmap.org/copyright</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https://boxicons.com</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https://fonts.google.com/specimen/Montserrat</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https://developer.mozilla.org/en-US/docs/Web/HTML</a:t>
            </a:r>
          </a:p>
          <a:p>
            <a:pPr marL="582922" lvl="1" indent="-291461" algn="l">
              <a:lnSpc>
                <a:spcPts val="2888"/>
              </a:lnSpc>
              <a:buFont typeface="Arial"/>
              <a:buChar char="•"/>
            </a:pPr>
            <a:r>
              <a:rPr lang="en-US" sz="2699" b="1">
                <a:solidFill>
                  <a:srgbClr val="FFFFFF"/>
                </a:solidFill>
                <a:latin typeface="DejaVu Serif Bold"/>
                <a:ea typeface="DejaVu Serif Bold"/>
                <a:cs typeface="DejaVu Serif Bold"/>
                <a:sym typeface="DejaVu Serif Bold"/>
              </a:rPr>
              <a:t>https://unpkg.com/boxicons@2.1.4/css/boxicons.min.css</a:t>
            </a:r>
          </a:p>
          <a:p>
            <a:pPr algn="l">
              <a:lnSpc>
                <a:spcPts val="2888"/>
              </a:lnSpc>
            </a:pPr>
            <a:endParaRPr lang="en-US" sz="2699" b="1">
              <a:solidFill>
                <a:srgbClr val="FFFFFF"/>
              </a:solidFill>
              <a:latin typeface="DejaVu Serif Bold"/>
              <a:ea typeface="DejaVu Serif Bold"/>
              <a:cs typeface="DejaVu Serif Bold"/>
              <a:sym typeface="DejaVu Serif Bold"/>
            </a:endParaRPr>
          </a:p>
          <a:p>
            <a:pPr algn="ctr">
              <a:lnSpc>
                <a:spcPts val="2888"/>
              </a:lnSpc>
            </a:pPr>
            <a:r>
              <a:rPr lang="en-US" sz="2699" b="1">
                <a:solidFill>
                  <a:srgbClr val="FFFFFF"/>
                </a:solidFill>
                <a:latin typeface="DejaVu Serif Bold"/>
                <a:ea typeface="DejaVu Serif Bold"/>
                <a:cs typeface="DejaVu Serif Bold"/>
                <a:sym typeface="DejaVu Serif Bold"/>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74635" y="3519784"/>
            <a:ext cx="13388179" cy="1443606"/>
          </a:xfrm>
          <a:prstGeom prst="rect">
            <a:avLst/>
          </a:prstGeom>
        </p:spPr>
        <p:txBody>
          <a:bodyPr lIns="0" tIns="0" rIns="0" bIns="0" rtlCol="0" anchor="t">
            <a:spAutoFit/>
          </a:bodyPr>
          <a:lstStyle/>
          <a:p>
            <a:pPr algn="l">
              <a:lnSpc>
                <a:spcPts val="5520"/>
              </a:lnSpc>
            </a:pPr>
            <a:r>
              <a:rPr lang="en-US" sz="5465" b="1" dirty="0" err="1">
                <a:solidFill>
                  <a:srgbClr val="FF7AE6"/>
                </a:solidFill>
                <a:latin typeface="DejaVu Serif Bold"/>
                <a:ea typeface="DejaVu Serif Bold"/>
                <a:cs typeface="DejaVu Serif Bold"/>
                <a:sym typeface="DejaVu Serif Bold"/>
              </a:rPr>
              <a:t>Vă</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mulțumim</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pentru</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timpul</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și</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atenția</a:t>
            </a:r>
            <a:r>
              <a:rPr lang="en-US" sz="5465" b="1" dirty="0">
                <a:solidFill>
                  <a:srgbClr val="FF7AE6"/>
                </a:solidFill>
                <a:latin typeface="DejaVu Serif Bold"/>
                <a:ea typeface="DejaVu Serif Bold"/>
                <a:cs typeface="DejaVu Serif Bold"/>
                <a:sym typeface="DejaVu Serif Bold"/>
              </a:rPr>
              <a:t> </a:t>
            </a:r>
            <a:r>
              <a:rPr lang="en-US" sz="5465" b="1" dirty="0" err="1">
                <a:solidFill>
                  <a:srgbClr val="FF7AE6"/>
                </a:solidFill>
                <a:latin typeface="DejaVu Serif Bold"/>
                <a:ea typeface="DejaVu Serif Bold"/>
                <a:cs typeface="DejaVu Serif Bold"/>
                <a:sym typeface="DejaVu Serif Bold"/>
              </a:rPr>
              <a:t>acordată</a:t>
            </a:r>
            <a:r>
              <a:rPr lang="en-US" sz="5465" b="1" dirty="0">
                <a:solidFill>
                  <a:srgbClr val="FF7AE6"/>
                </a:solidFill>
                <a:latin typeface="DejaVu Serif Bold"/>
                <a:ea typeface="DejaVu Serif Bold"/>
                <a:cs typeface="DejaVu Serif Bold"/>
                <a:sym typeface="DejaVu Serif Bold"/>
              </a:rPr>
              <a:t>!</a:t>
            </a:r>
          </a:p>
        </p:txBody>
      </p:sp>
      <p:sp>
        <p:nvSpPr>
          <p:cNvPr id="3" name="Freeform 3"/>
          <p:cNvSpPr/>
          <p:nvPr/>
        </p:nvSpPr>
        <p:spPr>
          <a:xfrm>
            <a:off x="12841506" y="-215378"/>
            <a:ext cx="5169729" cy="5216868"/>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a:p>
        </p:txBody>
      </p:sp>
      <p:sp>
        <p:nvSpPr>
          <p:cNvPr id="4" name="Freeform 4"/>
          <p:cNvSpPr/>
          <p:nvPr/>
        </p:nvSpPr>
        <p:spPr>
          <a:xfrm>
            <a:off x="16116807" y="5986785"/>
            <a:ext cx="2205830" cy="4177781"/>
          </a:xfrm>
          <a:custGeom>
            <a:avLst/>
            <a:gdLst/>
            <a:ahLst/>
            <a:cxnLst/>
            <a:rect l="l" t="t" r="r" b="b"/>
            <a:pathLst>
              <a:path w="4817093" h="8229600">
                <a:moveTo>
                  <a:pt x="0" y="0"/>
                </a:moveTo>
                <a:lnTo>
                  <a:pt x="4817093" y="0"/>
                </a:lnTo>
                <a:lnTo>
                  <a:pt x="4817093" y="8229600"/>
                </a:lnTo>
                <a:lnTo>
                  <a:pt x="0" y="8229600"/>
                </a:lnTo>
                <a:lnTo>
                  <a:pt x="0" y="0"/>
                </a:lnTo>
                <a:close/>
              </a:path>
            </a:pathLst>
          </a:custGeom>
          <a:blipFill>
            <a:blip r:embed="rId2"/>
            <a:stretch>
              <a:fillRect l="-52037"/>
            </a:stretch>
          </a:blipFill>
        </p:spPr>
        <p:txBody>
          <a:bodyPr/>
          <a:lstStyle/>
          <a:p>
            <a:endParaRPr lang="en-RO"/>
          </a:p>
        </p:txBody>
      </p:sp>
      <p:sp>
        <p:nvSpPr>
          <p:cNvPr id="5" name="Freeform 5"/>
          <p:cNvSpPr/>
          <p:nvPr/>
        </p:nvSpPr>
        <p:spPr>
          <a:xfrm rot="-4799252">
            <a:off x="12092502" y="-1754627"/>
            <a:ext cx="3880262" cy="8027636"/>
          </a:xfrm>
          <a:custGeom>
            <a:avLst/>
            <a:gdLst/>
            <a:ahLst/>
            <a:cxnLst/>
            <a:rect l="l" t="t" r="r" b="b"/>
            <a:pathLst>
              <a:path w="4986242" h="9424168">
                <a:moveTo>
                  <a:pt x="0" y="0"/>
                </a:moveTo>
                <a:lnTo>
                  <a:pt x="4986242" y="0"/>
                </a:lnTo>
                <a:lnTo>
                  <a:pt x="4986242" y="9424169"/>
                </a:lnTo>
                <a:lnTo>
                  <a:pt x="0" y="94241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dirty="0"/>
          </a:p>
        </p:txBody>
      </p:sp>
      <p:sp>
        <p:nvSpPr>
          <p:cNvPr id="6" name="Freeform 6"/>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7" name="TextBox 7"/>
          <p:cNvSpPr txBox="1"/>
          <p:nvPr/>
        </p:nvSpPr>
        <p:spPr>
          <a:xfrm>
            <a:off x="411123" y="7384707"/>
            <a:ext cx="10614671" cy="1639824"/>
          </a:xfrm>
          <a:prstGeom prst="rect">
            <a:avLst/>
          </a:prstGeom>
        </p:spPr>
        <p:txBody>
          <a:bodyPr lIns="0" tIns="0" rIns="0" bIns="0" rtlCol="0" anchor="t">
            <a:spAutoFit/>
          </a:bodyPr>
          <a:lstStyle/>
          <a:p>
            <a:pPr algn="ctr">
              <a:lnSpc>
                <a:spcPts val="2568"/>
              </a:lnSpc>
            </a:pPr>
            <a:endParaRPr/>
          </a:p>
          <a:p>
            <a:pPr algn="l">
              <a:lnSpc>
                <a:spcPts val="2568"/>
              </a:lnSpc>
              <a:spcBef>
                <a:spcPct val="0"/>
              </a:spcBef>
            </a:pPr>
            <a:r>
              <a:rPr lang="en-US" sz="2400" b="1">
                <a:solidFill>
                  <a:srgbClr val="FFFFFF"/>
                </a:solidFill>
                <a:latin typeface="DejaVu Serif Bold"/>
                <a:ea typeface="DejaVu Serif Bold"/>
                <a:cs typeface="DejaVu Serif Bold"/>
                <a:sym typeface="DejaVu Serif Bold"/>
              </a:rPr>
              <a:t>maria.popescu3108@stud.acs.upb.ro      </a:t>
            </a:r>
          </a:p>
          <a:p>
            <a:pPr algn="l">
              <a:lnSpc>
                <a:spcPts val="2568"/>
              </a:lnSpc>
              <a:spcBef>
                <a:spcPct val="0"/>
              </a:spcBef>
            </a:pPr>
            <a:r>
              <a:rPr lang="en-US" sz="2400" b="1">
                <a:solidFill>
                  <a:srgbClr val="FFFFFF"/>
                </a:solidFill>
                <a:latin typeface="DejaVu Serif Bold"/>
                <a:ea typeface="DejaVu Serif Bold"/>
                <a:cs typeface="DejaVu Serif Bold"/>
                <a:sym typeface="DejaVu Serif Bold"/>
              </a:rPr>
              <a:t>teodora.marmureanu@stud.acs.upb.ro</a:t>
            </a:r>
          </a:p>
          <a:p>
            <a:pPr algn="l">
              <a:lnSpc>
                <a:spcPts val="2568"/>
              </a:lnSpc>
              <a:spcBef>
                <a:spcPct val="0"/>
              </a:spcBef>
            </a:pPr>
            <a:r>
              <a:rPr lang="en-US" sz="2400" b="1">
                <a:solidFill>
                  <a:srgbClr val="FFFFFF"/>
                </a:solidFill>
                <a:latin typeface="DejaVu Serif Bold"/>
                <a:ea typeface="DejaVu Serif Bold"/>
                <a:cs typeface="DejaVu Serif Bold"/>
                <a:sym typeface="DejaVu Serif Bold"/>
              </a:rPr>
              <a:t>andrei_vladut.mangu@stud.acs.upb.ro</a:t>
            </a:r>
          </a:p>
          <a:p>
            <a:pPr algn="l">
              <a:lnSpc>
                <a:spcPts val="2568"/>
              </a:lnSpc>
              <a:spcBef>
                <a:spcPct val="0"/>
              </a:spcBef>
            </a:pPr>
            <a:r>
              <a:rPr lang="en-US" sz="2400" b="1">
                <a:solidFill>
                  <a:srgbClr val="FFFFFF"/>
                </a:solidFill>
                <a:latin typeface="DejaVu Serif Bold"/>
                <a:ea typeface="DejaVu Serif Bold"/>
                <a:cs typeface="DejaVu Serif Bold"/>
                <a:sym typeface="DejaVu Serif Bold"/>
              </a:rPr>
              <a:t>daniel.tatasel@stud.acs.upb.ro</a:t>
            </a:r>
          </a:p>
        </p:txBody>
      </p:sp>
      <p:sp>
        <p:nvSpPr>
          <p:cNvPr id="8" name="TextBox 8"/>
          <p:cNvSpPr txBox="1"/>
          <p:nvPr/>
        </p:nvSpPr>
        <p:spPr>
          <a:xfrm>
            <a:off x="8288679" y="7546632"/>
            <a:ext cx="6546205" cy="1315974"/>
          </a:xfrm>
          <a:prstGeom prst="rect">
            <a:avLst/>
          </a:prstGeom>
        </p:spPr>
        <p:txBody>
          <a:bodyPr lIns="0" tIns="0" rIns="0" bIns="0" rtlCol="0" anchor="t">
            <a:spAutoFit/>
          </a:bodyPr>
          <a:lstStyle/>
          <a:p>
            <a:pPr algn="l">
              <a:lnSpc>
                <a:spcPts val="2568"/>
              </a:lnSpc>
            </a:pPr>
            <a:r>
              <a:rPr lang="en-US" sz="2400" b="1">
                <a:solidFill>
                  <a:srgbClr val="FFFFFF"/>
                </a:solidFill>
                <a:latin typeface="DejaVu Serif Bold"/>
                <a:ea typeface="DejaVu Serif Bold"/>
                <a:cs typeface="DejaVu Serif Bold"/>
                <a:sym typeface="DejaVu Serif Bold"/>
              </a:rPr>
              <a:t>Popescu Maria- 0753 809 242</a:t>
            </a:r>
          </a:p>
          <a:p>
            <a:pPr algn="l">
              <a:lnSpc>
                <a:spcPts val="2568"/>
              </a:lnSpc>
            </a:pPr>
            <a:r>
              <a:rPr lang="en-US" sz="2400" b="1">
                <a:solidFill>
                  <a:srgbClr val="FFFFFF"/>
                </a:solidFill>
                <a:latin typeface="DejaVu Serif Bold"/>
                <a:ea typeface="DejaVu Serif Bold"/>
                <a:cs typeface="DejaVu Serif Bold"/>
                <a:sym typeface="DejaVu Serif Bold"/>
              </a:rPr>
              <a:t>Mărmureanu Teodora- 0724 522 269</a:t>
            </a:r>
          </a:p>
          <a:p>
            <a:pPr algn="l">
              <a:lnSpc>
                <a:spcPts val="2568"/>
              </a:lnSpc>
            </a:pPr>
            <a:r>
              <a:rPr lang="en-US" sz="2400" b="1">
                <a:solidFill>
                  <a:srgbClr val="FFFFFF"/>
                </a:solidFill>
                <a:latin typeface="DejaVu Serif Bold"/>
                <a:ea typeface="DejaVu Serif Bold"/>
                <a:cs typeface="DejaVu Serif Bold"/>
                <a:sym typeface="DejaVu Serif Bold"/>
              </a:rPr>
              <a:t>Mangu Andrei-Vlăduț- 0720 546 223</a:t>
            </a:r>
          </a:p>
          <a:p>
            <a:pPr algn="l">
              <a:lnSpc>
                <a:spcPts val="2568"/>
              </a:lnSpc>
              <a:spcBef>
                <a:spcPct val="0"/>
              </a:spcBef>
            </a:pPr>
            <a:r>
              <a:rPr lang="en-US" sz="2400" b="1">
                <a:solidFill>
                  <a:srgbClr val="FFFFFF"/>
                </a:solidFill>
                <a:latin typeface="DejaVu Serif Bold"/>
                <a:ea typeface="DejaVu Serif Bold"/>
                <a:cs typeface="DejaVu Serif Bold"/>
                <a:sym typeface="DejaVu Serif Bold"/>
              </a:rPr>
              <a:t>Tătășel Daniel Valentin- 0760 522 162</a:t>
            </a:r>
          </a:p>
        </p:txBody>
      </p:sp>
      <p:sp>
        <p:nvSpPr>
          <p:cNvPr id="9" name="TextBox 9"/>
          <p:cNvSpPr txBox="1"/>
          <p:nvPr/>
        </p:nvSpPr>
        <p:spPr>
          <a:xfrm>
            <a:off x="6231285" y="6329997"/>
            <a:ext cx="3529820" cy="734333"/>
          </a:xfrm>
          <a:prstGeom prst="rect">
            <a:avLst/>
          </a:prstGeom>
        </p:spPr>
        <p:txBody>
          <a:bodyPr wrap="square" lIns="0" tIns="0" rIns="0" bIns="0" rtlCol="0" anchor="t">
            <a:spAutoFit/>
          </a:bodyPr>
          <a:lstStyle/>
          <a:p>
            <a:pPr algn="ctr">
              <a:lnSpc>
                <a:spcPts val="5614"/>
              </a:lnSpc>
              <a:spcBef>
                <a:spcPct val="0"/>
              </a:spcBef>
            </a:pPr>
            <a:r>
              <a:rPr lang="en-US" sz="5247" b="1" dirty="0">
                <a:solidFill>
                  <a:srgbClr val="FFFFFF"/>
                </a:solidFill>
                <a:latin typeface="DejaVu Serif Bold"/>
                <a:ea typeface="DejaVu Serif Bold"/>
                <a:cs typeface="DejaVu Serif Bold"/>
                <a:sym typeface="DejaVu Serif Bold"/>
              </a:rPr>
              <a:t>Contact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522279"/>
            <a:ext cx="3032093" cy="3304111"/>
            <a:chOff x="0" y="0"/>
            <a:chExt cx="798576" cy="870219"/>
          </a:xfrm>
        </p:grpSpPr>
        <p:sp>
          <p:nvSpPr>
            <p:cNvPr id="3" name="Freeform 3"/>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4" name="TextBox 4"/>
            <p:cNvSpPr txBox="1"/>
            <p:nvPr/>
          </p:nvSpPr>
          <p:spPr>
            <a:xfrm>
              <a:off x="0" y="-66675"/>
              <a:ext cx="798576" cy="936894"/>
            </a:xfrm>
            <a:prstGeom prst="rect">
              <a:avLst/>
            </a:prstGeom>
          </p:spPr>
          <p:txBody>
            <a:bodyPr lIns="50800" tIns="50800" rIns="50800" bIns="50800" rtlCol="0" anchor="ctr"/>
            <a:lstStyle/>
            <a:p>
              <a:pPr algn="ctr">
                <a:lnSpc>
                  <a:spcPts val="3422"/>
                </a:lnSpc>
              </a:pPr>
              <a:endParaRPr/>
            </a:p>
          </p:txBody>
        </p:sp>
      </p:grpSp>
      <p:grpSp>
        <p:nvGrpSpPr>
          <p:cNvPr id="5" name="Group 5"/>
          <p:cNvGrpSpPr/>
          <p:nvPr/>
        </p:nvGrpSpPr>
        <p:grpSpPr>
          <a:xfrm>
            <a:off x="4328327" y="4522279"/>
            <a:ext cx="3032093" cy="3304111"/>
            <a:chOff x="0" y="0"/>
            <a:chExt cx="798576" cy="870219"/>
          </a:xfrm>
        </p:grpSpPr>
        <p:sp>
          <p:nvSpPr>
            <p:cNvPr id="6" name="Freeform 6"/>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7" name="TextBox 7"/>
            <p:cNvSpPr txBox="1"/>
            <p:nvPr/>
          </p:nvSpPr>
          <p:spPr>
            <a:xfrm>
              <a:off x="0" y="-66675"/>
              <a:ext cx="798576" cy="936894"/>
            </a:xfrm>
            <a:prstGeom prst="rect">
              <a:avLst/>
            </a:prstGeom>
          </p:spPr>
          <p:txBody>
            <a:bodyPr lIns="50800" tIns="50800" rIns="50800" bIns="50800" rtlCol="0" anchor="ctr"/>
            <a:lstStyle/>
            <a:p>
              <a:pPr algn="ctr">
                <a:lnSpc>
                  <a:spcPts val="3422"/>
                </a:lnSpc>
              </a:pPr>
              <a:endParaRPr/>
            </a:p>
          </p:txBody>
        </p:sp>
      </p:grpSp>
      <p:grpSp>
        <p:nvGrpSpPr>
          <p:cNvPr id="8" name="Group 8"/>
          <p:cNvGrpSpPr/>
          <p:nvPr/>
        </p:nvGrpSpPr>
        <p:grpSpPr>
          <a:xfrm>
            <a:off x="7627953" y="4522279"/>
            <a:ext cx="3032093" cy="3304111"/>
            <a:chOff x="0" y="0"/>
            <a:chExt cx="798576" cy="870219"/>
          </a:xfrm>
        </p:grpSpPr>
        <p:sp>
          <p:nvSpPr>
            <p:cNvPr id="9" name="Freeform 9"/>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10" name="TextBox 10"/>
            <p:cNvSpPr txBox="1"/>
            <p:nvPr/>
          </p:nvSpPr>
          <p:spPr>
            <a:xfrm>
              <a:off x="0" y="-66675"/>
              <a:ext cx="798576" cy="936894"/>
            </a:xfrm>
            <a:prstGeom prst="rect">
              <a:avLst/>
            </a:prstGeom>
          </p:spPr>
          <p:txBody>
            <a:bodyPr lIns="50800" tIns="50800" rIns="50800" bIns="50800" rtlCol="0" anchor="ctr"/>
            <a:lstStyle/>
            <a:p>
              <a:pPr algn="ctr">
                <a:lnSpc>
                  <a:spcPts val="3422"/>
                </a:lnSpc>
              </a:pPr>
              <a:endParaRPr/>
            </a:p>
          </p:txBody>
        </p:sp>
      </p:grpSp>
      <p:grpSp>
        <p:nvGrpSpPr>
          <p:cNvPr id="11" name="Group 11"/>
          <p:cNvGrpSpPr/>
          <p:nvPr/>
        </p:nvGrpSpPr>
        <p:grpSpPr>
          <a:xfrm>
            <a:off x="10927580" y="4522279"/>
            <a:ext cx="3032093" cy="3304111"/>
            <a:chOff x="0" y="0"/>
            <a:chExt cx="798576" cy="870219"/>
          </a:xfrm>
        </p:grpSpPr>
        <p:sp>
          <p:nvSpPr>
            <p:cNvPr id="12" name="Freeform 12"/>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13" name="TextBox 13"/>
            <p:cNvSpPr txBox="1"/>
            <p:nvPr/>
          </p:nvSpPr>
          <p:spPr>
            <a:xfrm>
              <a:off x="0" y="-66675"/>
              <a:ext cx="798576" cy="936894"/>
            </a:xfrm>
            <a:prstGeom prst="rect">
              <a:avLst/>
            </a:prstGeom>
          </p:spPr>
          <p:txBody>
            <a:bodyPr lIns="50800" tIns="50800" rIns="50800" bIns="50800" rtlCol="0" anchor="ctr"/>
            <a:lstStyle/>
            <a:p>
              <a:pPr algn="ctr">
                <a:lnSpc>
                  <a:spcPts val="3422"/>
                </a:lnSpc>
              </a:pPr>
              <a:endParaRPr/>
            </a:p>
          </p:txBody>
        </p:sp>
      </p:grpSp>
      <p:grpSp>
        <p:nvGrpSpPr>
          <p:cNvPr id="14" name="Group 14"/>
          <p:cNvGrpSpPr/>
          <p:nvPr/>
        </p:nvGrpSpPr>
        <p:grpSpPr>
          <a:xfrm>
            <a:off x="14227207" y="4522279"/>
            <a:ext cx="3032093" cy="3304111"/>
            <a:chOff x="0" y="0"/>
            <a:chExt cx="798576" cy="870219"/>
          </a:xfrm>
        </p:grpSpPr>
        <p:sp>
          <p:nvSpPr>
            <p:cNvPr id="15" name="Freeform 15"/>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16" name="TextBox 16"/>
            <p:cNvSpPr txBox="1"/>
            <p:nvPr/>
          </p:nvSpPr>
          <p:spPr>
            <a:xfrm>
              <a:off x="0" y="-66675"/>
              <a:ext cx="798576" cy="936894"/>
            </a:xfrm>
            <a:prstGeom prst="rect">
              <a:avLst/>
            </a:prstGeom>
          </p:spPr>
          <p:txBody>
            <a:bodyPr lIns="50800" tIns="50800" rIns="50800" bIns="50800" rtlCol="0" anchor="ctr"/>
            <a:lstStyle/>
            <a:p>
              <a:pPr algn="ctr">
                <a:lnSpc>
                  <a:spcPts val="3422"/>
                </a:lnSpc>
              </a:pPr>
              <a:endParaRPr/>
            </a:p>
          </p:txBody>
        </p:sp>
      </p:grpSp>
      <p:sp>
        <p:nvSpPr>
          <p:cNvPr id="17" name="Freeform 17"/>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18" name="Freeform 18"/>
          <p:cNvSpPr/>
          <p:nvPr/>
        </p:nvSpPr>
        <p:spPr>
          <a:xfrm rot="5400000">
            <a:off x="2250414" y="4076103"/>
            <a:ext cx="694920" cy="892353"/>
          </a:xfrm>
          <a:custGeom>
            <a:avLst/>
            <a:gdLst/>
            <a:ahLst/>
            <a:cxnLst/>
            <a:rect l="l" t="t" r="r" b="b"/>
            <a:pathLst>
              <a:path w="694920" h="892353">
                <a:moveTo>
                  <a:pt x="0" y="0"/>
                </a:moveTo>
                <a:lnTo>
                  <a:pt x="694920" y="0"/>
                </a:lnTo>
                <a:lnTo>
                  <a:pt x="694920" y="892353"/>
                </a:lnTo>
                <a:lnTo>
                  <a:pt x="0" y="892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RO"/>
          </a:p>
        </p:txBody>
      </p:sp>
      <p:sp>
        <p:nvSpPr>
          <p:cNvPr id="19" name="Freeform 19"/>
          <p:cNvSpPr/>
          <p:nvPr/>
        </p:nvSpPr>
        <p:spPr>
          <a:xfrm rot="5400000">
            <a:off x="5436346" y="4076103"/>
            <a:ext cx="625763" cy="892353"/>
          </a:xfrm>
          <a:custGeom>
            <a:avLst/>
            <a:gdLst/>
            <a:ahLst/>
            <a:cxnLst/>
            <a:rect l="l" t="t" r="r" b="b"/>
            <a:pathLst>
              <a:path w="625763" h="892353">
                <a:moveTo>
                  <a:pt x="0" y="0"/>
                </a:moveTo>
                <a:lnTo>
                  <a:pt x="625763" y="0"/>
                </a:lnTo>
                <a:lnTo>
                  <a:pt x="625763" y="892353"/>
                </a:lnTo>
                <a:lnTo>
                  <a:pt x="0" y="892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RO"/>
          </a:p>
        </p:txBody>
      </p:sp>
      <p:sp>
        <p:nvSpPr>
          <p:cNvPr id="20" name="Freeform 20"/>
          <p:cNvSpPr/>
          <p:nvPr/>
        </p:nvSpPr>
        <p:spPr>
          <a:xfrm>
            <a:off x="8765508" y="4306919"/>
            <a:ext cx="865969" cy="528241"/>
          </a:xfrm>
          <a:custGeom>
            <a:avLst/>
            <a:gdLst/>
            <a:ahLst/>
            <a:cxnLst/>
            <a:rect l="l" t="t" r="r" b="b"/>
            <a:pathLst>
              <a:path w="865969" h="528241">
                <a:moveTo>
                  <a:pt x="0" y="0"/>
                </a:moveTo>
                <a:lnTo>
                  <a:pt x="865970" y="0"/>
                </a:lnTo>
                <a:lnTo>
                  <a:pt x="865970" y="528241"/>
                </a:lnTo>
                <a:lnTo>
                  <a:pt x="0" y="5282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RO"/>
          </a:p>
        </p:txBody>
      </p:sp>
      <p:sp>
        <p:nvSpPr>
          <p:cNvPr id="21" name="Freeform 21"/>
          <p:cNvSpPr/>
          <p:nvPr/>
        </p:nvSpPr>
        <p:spPr>
          <a:xfrm>
            <a:off x="11954611" y="4198622"/>
            <a:ext cx="650566" cy="647314"/>
          </a:xfrm>
          <a:custGeom>
            <a:avLst/>
            <a:gdLst/>
            <a:ahLst/>
            <a:cxnLst/>
            <a:rect l="l" t="t" r="r" b="b"/>
            <a:pathLst>
              <a:path w="650566" h="647314">
                <a:moveTo>
                  <a:pt x="0" y="0"/>
                </a:moveTo>
                <a:lnTo>
                  <a:pt x="650567" y="0"/>
                </a:lnTo>
                <a:lnTo>
                  <a:pt x="650567" y="647314"/>
                </a:lnTo>
                <a:lnTo>
                  <a:pt x="0" y="647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RO"/>
          </a:p>
        </p:txBody>
      </p:sp>
      <p:sp>
        <p:nvSpPr>
          <p:cNvPr id="22" name="Freeform 22"/>
          <p:cNvSpPr/>
          <p:nvPr/>
        </p:nvSpPr>
        <p:spPr>
          <a:xfrm>
            <a:off x="15388423" y="4261859"/>
            <a:ext cx="709833" cy="520840"/>
          </a:xfrm>
          <a:custGeom>
            <a:avLst/>
            <a:gdLst/>
            <a:ahLst/>
            <a:cxnLst/>
            <a:rect l="l" t="t" r="r" b="b"/>
            <a:pathLst>
              <a:path w="709833" h="520840">
                <a:moveTo>
                  <a:pt x="0" y="0"/>
                </a:moveTo>
                <a:lnTo>
                  <a:pt x="709833" y="0"/>
                </a:lnTo>
                <a:lnTo>
                  <a:pt x="709833" y="520840"/>
                </a:lnTo>
                <a:lnTo>
                  <a:pt x="0" y="5208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RO"/>
          </a:p>
        </p:txBody>
      </p:sp>
      <p:sp>
        <p:nvSpPr>
          <p:cNvPr id="23" name="Freeform 23"/>
          <p:cNvSpPr/>
          <p:nvPr/>
        </p:nvSpPr>
        <p:spPr>
          <a:xfrm>
            <a:off x="5196719" y="6081249"/>
            <a:ext cx="1364434" cy="1364434"/>
          </a:xfrm>
          <a:custGeom>
            <a:avLst/>
            <a:gdLst/>
            <a:ahLst/>
            <a:cxnLst/>
            <a:rect l="l" t="t" r="r" b="b"/>
            <a:pathLst>
              <a:path w="1364434" h="1364434">
                <a:moveTo>
                  <a:pt x="0" y="0"/>
                </a:moveTo>
                <a:lnTo>
                  <a:pt x="1364434" y="0"/>
                </a:lnTo>
                <a:lnTo>
                  <a:pt x="1364434" y="1364435"/>
                </a:lnTo>
                <a:lnTo>
                  <a:pt x="0" y="13644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RO"/>
          </a:p>
        </p:txBody>
      </p:sp>
      <p:sp>
        <p:nvSpPr>
          <p:cNvPr id="24" name="Freeform 24"/>
          <p:cNvSpPr/>
          <p:nvPr/>
        </p:nvSpPr>
        <p:spPr>
          <a:xfrm>
            <a:off x="8427718" y="6174335"/>
            <a:ext cx="1432563" cy="1267819"/>
          </a:xfrm>
          <a:custGeom>
            <a:avLst/>
            <a:gdLst/>
            <a:ahLst/>
            <a:cxnLst/>
            <a:rect l="l" t="t" r="r" b="b"/>
            <a:pathLst>
              <a:path w="1432563" h="1267819">
                <a:moveTo>
                  <a:pt x="0" y="0"/>
                </a:moveTo>
                <a:lnTo>
                  <a:pt x="1432564" y="0"/>
                </a:lnTo>
                <a:lnTo>
                  <a:pt x="1432564" y="1267818"/>
                </a:lnTo>
                <a:lnTo>
                  <a:pt x="0" y="12678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RO"/>
          </a:p>
        </p:txBody>
      </p:sp>
      <p:sp>
        <p:nvSpPr>
          <p:cNvPr id="25" name="Freeform 25"/>
          <p:cNvSpPr/>
          <p:nvPr/>
        </p:nvSpPr>
        <p:spPr>
          <a:xfrm>
            <a:off x="15206525" y="6081249"/>
            <a:ext cx="1483188" cy="1236608"/>
          </a:xfrm>
          <a:custGeom>
            <a:avLst/>
            <a:gdLst/>
            <a:ahLst/>
            <a:cxnLst/>
            <a:rect l="l" t="t" r="r" b="b"/>
            <a:pathLst>
              <a:path w="1483188" h="1236608">
                <a:moveTo>
                  <a:pt x="0" y="0"/>
                </a:moveTo>
                <a:lnTo>
                  <a:pt x="1483188" y="0"/>
                </a:lnTo>
                <a:lnTo>
                  <a:pt x="1483188" y="1236609"/>
                </a:lnTo>
                <a:lnTo>
                  <a:pt x="0" y="123660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RO"/>
          </a:p>
        </p:txBody>
      </p:sp>
      <p:sp>
        <p:nvSpPr>
          <p:cNvPr id="26" name="Freeform 26"/>
          <p:cNvSpPr/>
          <p:nvPr/>
        </p:nvSpPr>
        <p:spPr>
          <a:xfrm>
            <a:off x="1951481" y="6022503"/>
            <a:ext cx="1186530" cy="1354100"/>
          </a:xfrm>
          <a:custGeom>
            <a:avLst/>
            <a:gdLst/>
            <a:ahLst/>
            <a:cxnLst/>
            <a:rect l="l" t="t" r="r" b="b"/>
            <a:pathLst>
              <a:path w="1186530" h="1354100">
                <a:moveTo>
                  <a:pt x="0" y="0"/>
                </a:moveTo>
                <a:lnTo>
                  <a:pt x="1186531" y="0"/>
                </a:lnTo>
                <a:lnTo>
                  <a:pt x="1186531" y="1354101"/>
                </a:lnTo>
                <a:lnTo>
                  <a:pt x="0" y="135410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RO"/>
          </a:p>
        </p:txBody>
      </p:sp>
      <p:sp>
        <p:nvSpPr>
          <p:cNvPr id="27" name="Freeform 27"/>
          <p:cNvSpPr/>
          <p:nvPr/>
        </p:nvSpPr>
        <p:spPr>
          <a:xfrm>
            <a:off x="11926998" y="6081249"/>
            <a:ext cx="1338980" cy="1383959"/>
          </a:xfrm>
          <a:custGeom>
            <a:avLst/>
            <a:gdLst/>
            <a:ahLst/>
            <a:cxnLst/>
            <a:rect l="l" t="t" r="r" b="b"/>
            <a:pathLst>
              <a:path w="1338980" h="1383959">
                <a:moveTo>
                  <a:pt x="0" y="0"/>
                </a:moveTo>
                <a:lnTo>
                  <a:pt x="1338980" y="0"/>
                </a:lnTo>
                <a:lnTo>
                  <a:pt x="1338980" y="1383959"/>
                </a:lnTo>
                <a:lnTo>
                  <a:pt x="0" y="138395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RO"/>
          </a:p>
        </p:txBody>
      </p:sp>
      <p:sp>
        <p:nvSpPr>
          <p:cNvPr id="28" name="TextBox 28"/>
          <p:cNvSpPr txBox="1"/>
          <p:nvPr/>
        </p:nvSpPr>
        <p:spPr>
          <a:xfrm>
            <a:off x="2064053" y="2502104"/>
            <a:ext cx="6062525" cy="987450"/>
          </a:xfrm>
          <a:prstGeom prst="rect">
            <a:avLst/>
          </a:prstGeom>
        </p:spPr>
        <p:txBody>
          <a:bodyPr lIns="0" tIns="0" rIns="0" bIns="0" rtlCol="0" anchor="t">
            <a:spAutoFit/>
          </a:bodyPr>
          <a:lstStyle/>
          <a:p>
            <a:pPr algn="r">
              <a:lnSpc>
                <a:spcPts val="7703"/>
              </a:lnSpc>
            </a:pPr>
            <a:r>
              <a:rPr lang="en-US" sz="7199" b="1" dirty="0" err="1">
                <a:solidFill>
                  <a:srgbClr val="FFFFFF"/>
                </a:solidFill>
                <a:latin typeface="DejaVu Serif Bold"/>
                <a:ea typeface="DejaVu Serif Bold"/>
                <a:cs typeface="DejaVu Serif Bold"/>
                <a:sym typeface="DejaVu Serif Bold"/>
              </a:rPr>
              <a:t>Cuprinsul</a:t>
            </a:r>
            <a:r>
              <a:rPr lang="en-US" sz="7199" b="1" dirty="0">
                <a:solidFill>
                  <a:srgbClr val="FFFFFF"/>
                </a:solidFill>
                <a:latin typeface="DejaVu Serif Bold"/>
                <a:ea typeface="DejaVu Serif Bold"/>
                <a:cs typeface="DejaVu Serif Bold"/>
                <a:sym typeface="DejaVu Serif Bold"/>
              </a:rPr>
              <a:t>  </a:t>
            </a:r>
          </a:p>
        </p:txBody>
      </p:sp>
      <p:sp>
        <p:nvSpPr>
          <p:cNvPr id="29" name="TextBox 29"/>
          <p:cNvSpPr txBox="1"/>
          <p:nvPr/>
        </p:nvSpPr>
        <p:spPr>
          <a:xfrm>
            <a:off x="8923349" y="2504766"/>
            <a:ext cx="6062525" cy="987450"/>
          </a:xfrm>
          <a:prstGeom prst="rect">
            <a:avLst/>
          </a:prstGeom>
        </p:spPr>
        <p:txBody>
          <a:bodyPr lIns="0" tIns="0" rIns="0" bIns="0" rtlCol="0" anchor="t">
            <a:spAutoFit/>
          </a:bodyPr>
          <a:lstStyle/>
          <a:p>
            <a:pPr algn="l">
              <a:lnSpc>
                <a:spcPts val="7703"/>
              </a:lnSpc>
            </a:pPr>
            <a:r>
              <a:rPr lang="en-US" sz="7199" b="1" dirty="0">
                <a:solidFill>
                  <a:srgbClr val="FF7AE6"/>
                </a:solidFill>
                <a:latin typeface="DejaVu Serif Bold"/>
                <a:ea typeface="DejaVu Serif Bold"/>
                <a:cs typeface="DejaVu Serif Bold"/>
                <a:sym typeface="DejaVu Serif Bold"/>
              </a:rPr>
              <a:t> </a:t>
            </a:r>
            <a:r>
              <a:rPr lang="en-US" sz="7199" b="1" dirty="0" err="1">
                <a:solidFill>
                  <a:srgbClr val="FF7AE6"/>
                </a:solidFill>
                <a:latin typeface="DejaVu Serif Bold"/>
                <a:ea typeface="DejaVu Serif Bold"/>
                <a:cs typeface="DejaVu Serif Bold"/>
                <a:sym typeface="DejaVu Serif Bold"/>
              </a:rPr>
              <a:t>prezentării</a:t>
            </a:r>
            <a:endParaRPr lang="en-US" sz="7199" b="1" dirty="0">
              <a:solidFill>
                <a:srgbClr val="FF7AE6"/>
              </a:solidFill>
              <a:latin typeface="DejaVu Serif Bold"/>
              <a:ea typeface="DejaVu Serif Bold"/>
              <a:cs typeface="DejaVu Serif Bold"/>
              <a:sym typeface="DejaVu Serif Bold"/>
            </a:endParaRPr>
          </a:p>
        </p:txBody>
      </p:sp>
      <p:sp>
        <p:nvSpPr>
          <p:cNvPr id="30" name="TextBox 30"/>
          <p:cNvSpPr txBox="1"/>
          <p:nvPr/>
        </p:nvSpPr>
        <p:spPr>
          <a:xfrm>
            <a:off x="1229371" y="5199288"/>
            <a:ext cx="2737006" cy="88087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Echipa și rolurile</a:t>
            </a:r>
          </a:p>
        </p:txBody>
      </p:sp>
      <p:sp>
        <p:nvSpPr>
          <p:cNvPr id="31" name="TextBox 31"/>
          <p:cNvSpPr txBox="1"/>
          <p:nvPr/>
        </p:nvSpPr>
        <p:spPr>
          <a:xfrm>
            <a:off x="4642027" y="4984976"/>
            <a:ext cx="2214402" cy="88087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Problema și soluția</a:t>
            </a:r>
          </a:p>
        </p:txBody>
      </p:sp>
      <p:sp>
        <p:nvSpPr>
          <p:cNvPr id="32" name="TextBox 32"/>
          <p:cNvSpPr txBox="1"/>
          <p:nvPr/>
        </p:nvSpPr>
        <p:spPr>
          <a:xfrm>
            <a:off x="8039474" y="4984976"/>
            <a:ext cx="2218821" cy="88087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Implementare și Tehnic</a:t>
            </a:r>
          </a:p>
        </p:txBody>
      </p:sp>
      <p:sp>
        <p:nvSpPr>
          <p:cNvPr id="33" name="TextBox 33"/>
          <p:cNvSpPr txBox="1"/>
          <p:nvPr/>
        </p:nvSpPr>
        <p:spPr>
          <a:xfrm>
            <a:off x="14540698" y="4984976"/>
            <a:ext cx="2581798" cy="44272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Concluzii</a:t>
            </a:r>
          </a:p>
        </p:txBody>
      </p:sp>
      <p:sp>
        <p:nvSpPr>
          <p:cNvPr id="34" name="TextBox 34"/>
          <p:cNvSpPr txBox="1"/>
          <p:nvPr/>
        </p:nvSpPr>
        <p:spPr>
          <a:xfrm>
            <a:off x="11283202" y="5076825"/>
            <a:ext cx="2320849" cy="44272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Demo</a:t>
            </a:r>
          </a:p>
        </p:txBody>
      </p:sp>
      <p:sp>
        <p:nvSpPr>
          <p:cNvPr id="36" name="Freeform 36"/>
          <p:cNvSpPr/>
          <p:nvPr/>
        </p:nvSpPr>
        <p:spPr>
          <a:xfrm>
            <a:off x="-245276" y="6903377"/>
            <a:ext cx="3687125" cy="3848057"/>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4"/>
            <a:stretch>
              <a:fillRect/>
            </a:stretch>
          </a:blipFill>
        </p:spPr>
        <p:txBody>
          <a:bodyPr/>
          <a:lstStyle/>
          <a:p>
            <a:endParaRPr lang="en-RO"/>
          </a:p>
        </p:txBody>
      </p:sp>
      <p:sp>
        <p:nvSpPr>
          <p:cNvPr id="37" name="Freeform 37"/>
          <p:cNvSpPr/>
          <p:nvPr/>
        </p:nvSpPr>
        <p:spPr>
          <a:xfrm rot="-5157965">
            <a:off x="13630142" y="-1858963"/>
            <a:ext cx="2476708" cy="6002368"/>
          </a:xfrm>
          <a:custGeom>
            <a:avLst/>
            <a:gdLst/>
            <a:ahLst/>
            <a:cxnLst/>
            <a:rect l="l" t="t" r="r" b="b"/>
            <a:pathLst>
              <a:path w="4986242" h="9424168">
                <a:moveTo>
                  <a:pt x="0" y="0"/>
                </a:moveTo>
                <a:lnTo>
                  <a:pt x="4986242" y="0"/>
                </a:lnTo>
                <a:lnTo>
                  <a:pt x="4986242" y="9424169"/>
                </a:lnTo>
                <a:lnTo>
                  <a:pt x="0" y="942416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RO"/>
          </a:p>
        </p:txBody>
      </p:sp>
      <p:sp>
        <p:nvSpPr>
          <p:cNvPr id="38" name="TextBox 38"/>
          <p:cNvSpPr txBox="1"/>
          <p:nvPr/>
        </p:nvSpPr>
        <p:spPr>
          <a:xfrm>
            <a:off x="2151697" y="4272342"/>
            <a:ext cx="892353" cy="442724"/>
          </a:xfrm>
          <a:prstGeom prst="rect">
            <a:avLst/>
          </a:prstGeom>
        </p:spPr>
        <p:txBody>
          <a:bodyPr lIns="0" tIns="0" rIns="0" bIns="0" rtlCol="0" anchor="t">
            <a:spAutoFit/>
          </a:bodyPr>
          <a:lstStyle/>
          <a:p>
            <a:pPr algn="ctr">
              <a:lnSpc>
                <a:spcPts val="3422"/>
              </a:lnSpc>
              <a:spcBef>
                <a:spcPct val="0"/>
              </a:spcBef>
            </a:pPr>
            <a:r>
              <a:rPr lang="en-US" sz="2444" b="1">
                <a:solidFill>
                  <a:srgbClr val="000000"/>
                </a:solidFill>
                <a:latin typeface="DejaVu Serif Bold"/>
                <a:ea typeface="DejaVu Serif Bold"/>
                <a:cs typeface="DejaVu Serif Bold"/>
                <a:sym typeface="DejaVu Serif Bold"/>
              </a:rPr>
              <a:t>01</a:t>
            </a:r>
          </a:p>
        </p:txBody>
      </p:sp>
      <p:sp>
        <p:nvSpPr>
          <p:cNvPr id="39" name="TextBox 39"/>
          <p:cNvSpPr txBox="1"/>
          <p:nvPr/>
        </p:nvSpPr>
        <p:spPr>
          <a:xfrm>
            <a:off x="5303051" y="4321103"/>
            <a:ext cx="892353" cy="442724"/>
          </a:xfrm>
          <a:prstGeom prst="rect">
            <a:avLst/>
          </a:prstGeom>
        </p:spPr>
        <p:txBody>
          <a:bodyPr lIns="0" tIns="0" rIns="0" bIns="0" rtlCol="0" anchor="t">
            <a:spAutoFit/>
          </a:bodyPr>
          <a:lstStyle/>
          <a:p>
            <a:pPr algn="ctr">
              <a:lnSpc>
                <a:spcPts val="3422"/>
              </a:lnSpc>
              <a:spcBef>
                <a:spcPct val="0"/>
              </a:spcBef>
            </a:pPr>
            <a:r>
              <a:rPr lang="en-US" sz="2444" b="1">
                <a:solidFill>
                  <a:srgbClr val="000000"/>
                </a:solidFill>
                <a:latin typeface="DejaVu Serif Bold"/>
                <a:ea typeface="DejaVu Serif Bold"/>
                <a:cs typeface="DejaVu Serif Bold"/>
                <a:sym typeface="DejaVu Serif Bold"/>
              </a:rPr>
              <a:t>02</a:t>
            </a:r>
          </a:p>
        </p:txBody>
      </p:sp>
      <p:sp>
        <p:nvSpPr>
          <p:cNvPr id="40" name="TextBox 40"/>
          <p:cNvSpPr txBox="1"/>
          <p:nvPr/>
        </p:nvSpPr>
        <p:spPr>
          <a:xfrm>
            <a:off x="8815647" y="4321103"/>
            <a:ext cx="865969" cy="442724"/>
          </a:xfrm>
          <a:prstGeom prst="rect">
            <a:avLst/>
          </a:prstGeom>
        </p:spPr>
        <p:txBody>
          <a:bodyPr lIns="0" tIns="0" rIns="0" bIns="0" rtlCol="0" anchor="t">
            <a:spAutoFit/>
          </a:bodyPr>
          <a:lstStyle/>
          <a:p>
            <a:pPr algn="ctr">
              <a:lnSpc>
                <a:spcPts val="3422"/>
              </a:lnSpc>
              <a:spcBef>
                <a:spcPct val="0"/>
              </a:spcBef>
            </a:pPr>
            <a:r>
              <a:rPr lang="en-US" sz="2444" b="1">
                <a:solidFill>
                  <a:srgbClr val="000000"/>
                </a:solidFill>
                <a:latin typeface="DejaVu Serif Bold"/>
                <a:ea typeface="DejaVu Serif Bold"/>
                <a:cs typeface="DejaVu Serif Bold"/>
                <a:sym typeface="DejaVu Serif Bold"/>
              </a:rPr>
              <a:t>03</a:t>
            </a:r>
          </a:p>
        </p:txBody>
      </p:sp>
      <p:sp>
        <p:nvSpPr>
          <p:cNvPr id="41" name="TextBox 41"/>
          <p:cNvSpPr txBox="1"/>
          <p:nvPr/>
        </p:nvSpPr>
        <p:spPr>
          <a:xfrm>
            <a:off x="11945922" y="4321103"/>
            <a:ext cx="650566" cy="442724"/>
          </a:xfrm>
          <a:prstGeom prst="rect">
            <a:avLst/>
          </a:prstGeom>
        </p:spPr>
        <p:txBody>
          <a:bodyPr lIns="0" tIns="0" rIns="0" bIns="0" rtlCol="0" anchor="t">
            <a:spAutoFit/>
          </a:bodyPr>
          <a:lstStyle/>
          <a:p>
            <a:pPr algn="ctr">
              <a:lnSpc>
                <a:spcPts val="3422"/>
              </a:lnSpc>
              <a:spcBef>
                <a:spcPct val="0"/>
              </a:spcBef>
            </a:pPr>
            <a:r>
              <a:rPr lang="en-US" sz="2444" b="1">
                <a:solidFill>
                  <a:srgbClr val="000000"/>
                </a:solidFill>
                <a:latin typeface="DejaVu Serif Bold"/>
                <a:ea typeface="DejaVu Serif Bold"/>
                <a:cs typeface="DejaVu Serif Bold"/>
                <a:sym typeface="DejaVu Serif Bold"/>
              </a:rPr>
              <a:t>04</a:t>
            </a:r>
          </a:p>
        </p:txBody>
      </p:sp>
      <p:sp>
        <p:nvSpPr>
          <p:cNvPr id="42" name="TextBox 42"/>
          <p:cNvSpPr txBox="1"/>
          <p:nvPr/>
        </p:nvSpPr>
        <p:spPr>
          <a:xfrm>
            <a:off x="15438688" y="4321103"/>
            <a:ext cx="432197" cy="442724"/>
          </a:xfrm>
          <a:prstGeom prst="rect">
            <a:avLst/>
          </a:prstGeom>
        </p:spPr>
        <p:txBody>
          <a:bodyPr lIns="0" tIns="0" rIns="0" bIns="0" rtlCol="0" anchor="t">
            <a:spAutoFit/>
          </a:bodyPr>
          <a:lstStyle/>
          <a:p>
            <a:pPr algn="ctr">
              <a:lnSpc>
                <a:spcPts val="3422"/>
              </a:lnSpc>
              <a:spcBef>
                <a:spcPct val="0"/>
              </a:spcBef>
            </a:pPr>
            <a:r>
              <a:rPr lang="en-US" sz="2444" b="1">
                <a:solidFill>
                  <a:srgbClr val="000000"/>
                </a:solidFill>
                <a:latin typeface="DejaVu Serif Bold"/>
                <a:ea typeface="DejaVu Serif Bold"/>
                <a:cs typeface="DejaVu Serif Bold"/>
                <a:sym typeface="DejaVu Serif 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028700" y="1277951"/>
            <a:ext cx="8386772" cy="1842709"/>
          </a:xfrm>
          <a:prstGeom prst="rect">
            <a:avLst/>
          </a:prstGeom>
        </p:spPr>
        <p:txBody>
          <a:bodyPr lIns="0" tIns="0" rIns="0" bIns="0" rtlCol="0" anchor="t">
            <a:spAutoFit/>
          </a:bodyPr>
          <a:lstStyle/>
          <a:p>
            <a:pPr algn="l">
              <a:lnSpc>
                <a:spcPts val="7074"/>
              </a:lnSpc>
            </a:pPr>
            <a:r>
              <a:rPr lang="en-US" sz="6611" b="1">
                <a:solidFill>
                  <a:srgbClr val="FFFFFF"/>
                </a:solidFill>
                <a:latin typeface="DejaVu Serif Bold"/>
                <a:ea typeface="DejaVu Serif Bold"/>
                <a:cs typeface="DejaVu Serif Bold"/>
                <a:sym typeface="DejaVu Serif Bold"/>
              </a:rPr>
              <a:t>01. Echipa și rolurile</a:t>
            </a:r>
          </a:p>
        </p:txBody>
      </p:sp>
      <p:sp>
        <p:nvSpPr>
          <p:cNvPr id="4" name="Freeform 4"/>
          <p:cNvSpPr/>
          <p:nvPr/>
        </p:nvSpPr>
        <p:spPr>
          <a:xfrm>
            <a:off x="14362437" y="146343"/>
            <a:ext cx="3884110" cy="4719065"/>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a:p>
        </p:txBody>
      </p:sp>
      <p:sp>
        <p:nvSpPr>
          <p:cNvPr id="5" name="Freeform 5"/>
          <p:cNvSpPr/>
          <p:nvPr/>
        </p:nvSpPr>
        <p:spPr>
          <a:xfrm>
            <a:off x="10058400" y="7370526"/>
            <a:ext cx="3462328" cy="3020547"/>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2"/>
            <a:stretch>
              <a:fillRect/>
            </a:stretch>
          </a:blipFill>
        </p:spPr>
        <p:txBody>
          <a:bodyPr/>
          <a:lstStyle/>
          <a:p>
            <a:endParaRPr lang="en-RO"/>
          </a:p>
        </p:txBody>
      </p:sp>
      <p:sp>
        <p:nvSpPr>
          <p:cNvPr id="6" name="Freeform 6"/>
          <p:cNvSpPr/>
          <p:nvPr/>
        </p:nvSpPr>
        <p:spPr>
          <a:xfrm rot="-4799252">
            <a:off x="12655771" y="-2004984"/>
            <a:ext cx="3413331" cy="7809164"/>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grpSp>
        <p:nvGrpSpPr>
          <p:cNvPr id="7" name="Group 7"/>
          <p:cNvGrpSpPr/>
          <p:nvPr/>
        </p:nvGrpSpPr>
        <p:grpSpPr>
          <a:xfrm>
            <a:off x="1206469" y="8174310"/>
            <a:ext cx="6420670" cy="1666137"/>
            <a:chOff x="0" y="0"/>
            <a:chExt cx="1691041" cy="438818"/>
          </a:xfrm>
        </p:grpSpPr>
        <p:sp>
          <p:nvSpPr>
            <p:cNvPr id="8" name="Freeform 8"/>
            <p:cNvSpPr/>
            <p:nvPr/>
          </p:nvSpPr>
          <p:spPr>
            <a:xfrm>
              <a:off x="0" y="0"/>
              <a:ext cx="1691041" cy="438818"/>
            </a:xfrm>
            <a:custGeom>
              <a:avLst/>
              <a:gdLst/>
              <a:ahLst/>
              <a:cxnLst/>
              <a:rect l="l" t="t" r="r" b="b"/>
              <a:pathLst>
                <a:path w="1691041" h="438818">
                  <a:moveTo>
                    <a:pt x="61495" y="0"/>
                  </a:moveTo>
                  <a:lnTo>
                    <a:pt x="1629546" y="0"/>
                  </a:lnTo>
                  <a:cubicBezTo>
                    <a:pt x="1663508" y="0"/>
                    <a:pt x="1691041" y="27532"/>
                    <a:pt x="1691041" y="61495"/>
                  </a:cubicBezTo>
                  <a:lnTo>
                    <a:pt x="1691041" y="377323"/>
                  </a:lnTo>
                  <a:cubicBezTo>
                    <a:pt x="1691041" y="393633"/>
                    <a:pt x="1684562" y="409274"/>
                    <a:pt x="1673029" y="420807"/>
                  </a:cubicBezTo>
                  <a:cubicBezTo>
                    <a:pt x="1661497" y="432339"/>
                    <a:pt x="1645855" y="438818"/>
                    <a:pt x="1629546" y="438818"/>
                  </a:cubicBezTo>
                  <a:lnTo>
                    <a:pt x="61495" y="438818"/>
                  </a:lnTo>
                  <a:cubicBezTo>
                    <a:pt x="45185" y="438818"/>
                    <a:pt x="29544" y="432339"/>
                    <a:pt x="18011" y="420807"/>
                  </a:cubicBezTo>
                  <a:cubicBezTo>
                    <a:pt x="6479" y="409274"/>
                    <a:pt x="0" y="393633"/>
                    <a:pt x="0" y="377323"/>
                  </a:cubicBezTo>
                  <a:lnTo>
                    <a:pt x="0" y="61495"/>
                  </a:lnTo>
                  <a:cubicBezTo>
                    <a:pt x="0" y="45185"/>
                    <a:pt x="6479" y="29544"/>
                    <a:pt x="18011" y="18011"/>
                  </a:cubicBezTo>
                  <a:cubicBezTo>
                    <a:pt x="29544" y="6479"/>
                    <a:pt x="45185" y="0"/>
                    <a:pt x="61495"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9" name="TextBox 9"/>
            <p:cNvSpPr txBox="1"/>
            <p:nvPr/>
          </p:nvSpPr>
          <p:spPr>
            <a:xfrm>
              <a:off x="0" y="-66675"/>
              <a:ext cx="1691041" cy="505493"/>
            </a:xfrm>
            <a:prstGeom prst="rect">
              <a:avLst/>
            </a:prstGeom>
          </p:spPr>
          <p:txBody>
            <a:bodyPr lIns="50800" tIns="50800" rIns="50800" bIns="50800" rtlCol="0" anchor="ctr"/>
            <a:lstStyle/>
            <a:p>
              <a:pPr algn="ctr">
                <a:lnSpc>
                  <a:spcPts val="3422"/>
                </a:lnSpc>
              </a:pPr>
              <a:endParaRPr/>
            </a:p>
          </p:txBody>
        </p:sp>
      </p:grpSp>
      <p:sp>
        <p:nvSpPr>
          <p:cNvPr id="10" name="TextBox 10"/>
          <p:cNvSpPr txBox="1"/>
          <p:nvPr/>
        </p:nvSpPr>
        <p:spPr>
          <a:xfrm>
            <a:off x="1028700" y="3149236"/>
            <a:ext cx="7514207" cy="2261235"/>
          </a:xfrm>
          <a:prstGeom prst="rect">
            <a:avLst/>
          </a:prstGeom>
        </p:spPr>
        <p:txBody>
          <a:bodyPr lIns="0" tIns="0" rIns="0" bIns="0" rtlCol="0" anchor="t">
            <a:spAutoFit/>
          </a:bodyPr>
          <a:lstStyle/>
          <a:p>
            <a:pPr algn="l">
              <a:lnSpc>
                <a:spcPts val="3079"/>
              </a:lnSpc>
            </a:pPr>
            <a:r>
              <a:rPr lang="en-US" sz="2199">
                <a:solidFill>
                  <a:srgbClr val="FFFFFF"/>
                </a:solidFill>
                <a:latin typeface="DejaVu Serif"/>
                <a:ea typeface="DejaVu Serif"/>
                <a:cs typeface="DejaVu Serif"/>
                <a:sym typeface="DejaVu Serif"/>
              </a:rPr>
              <a:t>Membru 1 - Tătășel Daniel-Valentin</a:t>
            </a:r>
          </a:p>
          <a:p>
            <a:pPr marL="474979" lvl="1" indent="-237490" algn="l">
              <a:lnSpc>
                <a:spcPts val="3079"/>
              </a:lnSpc>
              <a:buFont typeface="Arial"/>
              <a:buChar char="•"/>
            </a:pPr>
            <a:r>
              <a:rPr lang="en-US" sz="2199">
                <a:solidFill>
                  <a:srgbClr val="FFFFFF"/>
                </a:solidFill>
                <a:latin typeface="DejaVu Serif"/>
                <a:ea typeface="DejaVu Serif"/>
                <a:cs typeface="DejaVu Serif"/>
                <a:sym typeface="DejaVu Serif"/>
              </a:rPr>
              <a:t>realizarea hartii interactive(HTML+JS)</a:t>
            </a:r>
          </a:p>
          <a:p>
            <a:pPr marL="474979" lvl="1" indent="-237490" algn="l">
              <a:lnSpc>
                <a:spcPts val="3079"/>
              </a:lnSpc>
              <a:buFont typeface="Arial"/>
              <a:buChar char="•"/>
            </a:pPr>
            <a:r>
              <a:rPr lang="en-US" sz="2199">
                <a:solidFill>
                  <a:srgbClr val="FFFFFF"/>
                </a:solidFill>
                <a:latin typeface="DejaVu Serif"/>
                <a:ea typeface="DejaVu Serif"/>
                <a:cs typeface="DejaVu Serif"/>
                <a:sym typeface="DejaVu Serif"/>
              </a:rPr>
              <a:t>realizarea responsive a aplicației de pe orice calculator, laptop(GitHub)</a:t>
            </a:r>
          </a:p>
          <a:p>
            <a:pPr algn="l">
              <a:lnSpc>
                <a:spcPts val="2800"/>
              </a:lnSpc>
            </a:pPr>
            <a:endParaRPr lang="en-US" sz="2199">
              <a:solidFill>
                <a:srgbClr val="FFFFFF"/>
              </a:solidFill>
              <a:latin typeface="DejaVu Serif"/>
              <a:ea typeface="DejaVu Serif"/>
              <a:cs typeface="DejaVu Serif"/>
              <a:sym typeface="DejaVu Serif"/>
            </a:endParaRPr>
          </a:p>
          <a:p>
            <a:pPr algn="l">
              <a:lnSpc>
                <a:spcPts val="2800"/>
              </a:lnSpc>
              <a:spcBef>
                <a:spcPct val="0"/>
              </a:spcBef>
            </a:pPr>
            <a:endParaRPr lang="en-US" sz="2199">
              <a:solidFill>
                <a:srgbClr val="FFFFFF"/>
              </a:solidFill>
              <a:latin typeface="DejaVu Serif"/>
              <a:ea typeface="DejaVu Serif"/>
              <a:cs typeface="DejaVu Serif"/>
              <a:sym typeface="DejaVu Serif"/>
            </a:endParaRPr>
          </a:p>
        </p:txBody>
      </p:sp>
      <p:sp>
        <p:nvSpPr>
          <p:cNvPr id="11" name="TextBox 11"/>
          <p:cNvSpPr txBox="1"/>
          <p:nvPr/>
        </p:nvSpPr>
        <p:spPr>
          <a:xfrm>
            <a:off x="8874473" y="3557454"/>
            <a:ext cx="7514207" cy="2382520"/>
          </a:xfrm>
          <a:prstGeom prst="rect">
            <a:avLst/>
          </a:prstGeom>
        </p:spPr>
        <p:txBody>
          <a:bodyPr lIns="0" tIns="0" rIns="0" bIns="0" rtlCol="0" anchor="t">
            <a:spAutoFit/>
          </a:bodyPr>
          <a:lstStyle/>
          <a:p>
            <a:pPr algn="l">
              <a:lnSpc>
                <a:spcPts val="3359"/>
              </a:lnSpc>
            </a:pPr>
            <a:r>
              <a:rPr lang="en-US" sz="2399">
                <a:solidFill>
                  <a:srgbClr val="FFFFFF"/>
                </a:solidFill>
                <a:latin typeface="DejaVu Serif"/>
                <a:ea typeface="DejaVu Serif"/>
                <a:cs typeface="DejaVu Serif"/>
                <a:sym typeface="DejaVu Serif"/>
              </a:rPr>
              <a:t>Membru 2 - Popescu Maria</a:t>
            </a:r>
          </a:p>
          <a:p>
            <a:pPr marL="518158" lvl="1" indent="-259079" algn="l">
              <a:lnSpc>
                <a:spcPts val="3359"/>
              </a:lnSpc>
              <a:buFont typeface="Arial"/>
              <a:buChar char="•"/>
            </a:pPr>
            <a:r>
              <a:rPr lang="en-US" sz="2399">
                <a:solidFill>
                  <a:srgbClr val="FFFFFF"/>
                </a:solidFill>
                <a:latin typeface="DejaVu Serif"/>
                <a:ea typeface="DejaVu Serif"/>
                <a:cs typeface="DejaVu Serif"/>
                <a:sym typeface="DejaVu Serif"/>
              </a:rPr>
              <a:t>realizarea primei pagini(index, HTML+CSS+JS)+ animații carduri</a:t>
            </a:r>
          </a:p>
          <a:p>
            <a:pPr marL="518158" lvl="1" indent="-259079" algn="l">
              <a:lnSpc>
                <a:spcPts val="3359"/>
              </a:lnSpc>
              <a:buFont typeface="Arial"/>
              <a:buChar char="•"/>
            </a:pPr>
            <a:r>
              <a:rPr lang="en-US" sz="2399">
                <a:solidFill>
                  <a:srgbClr val="FFFFFF"/>
                </a:solidFill>
                <a:latin typeface="DejaVu Serif"/>
                <a:ea typeface="DejaVu Serif"/>
                <a:cs typeface="DejaVu Serif"/>
                <a:sym typeface="DejaVu Serif"/>
              </a:rPr>
              <a:t>realizarea prezentării</a:t>
            </a:r>
          </a:p>
          <a:p>
            <a:pPr algn="l">
              <a:lnSpc>
                <a:spcPts val="2800"/>
              </a:lnSpc>
            </a:pPr>
            <a:endParaRPr lang="en-US" sz="2399">
              <a:solidFill>
                <a:srgbClr val="FFFFFF"/>
              </a:solidFill>
              <a:latin typeface="DejaVu Serif"/>
              <a:ea typeface="DejaVu Serif"/>
              <a:cs typeface="DejaVu Serif"/>
              <a:sym typeface="DejaVu Serif"/>
            </a:endParaRPr>
          </a:p>
          <a:p>
            <a:pPr algn="l">
              <a:lnSpc>
                <a:spcPts val="2800"/>
              </a:lnSpc>
              <a:spcBef>
                <a:spcPct val="0"/>
              </a:spcBef>
            </a:pPr>
            <a:endParaRPr lang="en-US" sz="2399">
              <a:solidFill>
                <a:srgbClr val="FFFFFF"/>
              </a:solidFill>
              <a:latin typeface="DejaVu Serif"/>
              <a:ea typeface="DejaVu Serif"/>
              <a:cs typeface="DejaVu Serif"/>
              <a:sym typeface="DejaVu Serif"/>
            </a:endParaRPr>
          </a:p>
        </p:txBody>
      </p:sp>
      <p:sp>
        <p:nvSpPr>
          <p:cNvPr id="12" name="TextBox 12"/>
          <p:cNvSpPr txBox="1"/>
          <p:nvPr/>
        </p:nvSpPr>
        <p:spPr>
          <a:xfrm>
            <a:off x="1206469" y="5591642"/>
            <a:ext cx="7514207" cy="2030095"/>
          </a:xfrm>
          <a:prstGeom prst="rect">
            <a:avLst/>
          </a:prstGeom>
        </p:spPr>
        <p:txBody>
          <a:bodyPr lIns="0" tIns="0" rIns="0" bIns="0" rtlCol="0" anchor="t">
            <a:spAutoFit/>
          </a:bodyPr>
          <a:lstStyle/>
          <a:p>
            <a:pPr algn="l">
              <a:lnSpc>
                <a:spcPts val="3359"/>
              </a:lnSpc>
            </a:pPr>
            <a:r>
              <a:rPr lang="en-US" sz="2400">
                <a:solidFill>
                  <a:srgbClr val="FFFFFF"/>
                </a:solidFill>
                <a:latin typeface="DejaVu Serif"/>
                <a:ea typeface="DejaVu Serif"/>
                <a:cs typeface="DejaVu Serif"/>
                <a:sym typeface="DejaVu Serif"/>
              </a:rPr>
              <a:t>Membru 3 - Mărmureanu Teodora</a:t>
            </a:r>
          </a:p>
          <a:p>
            <a:pPr marL="518160" lvl="1" indent="-259080" algn="l">
              <a:lnSpc>
                <a:spcPts val="3359"/>
              </a:lnSpc>
              <a:buFont typeface="Arial"/>
              <a:buChar char="•"/>
            </a:pPr>
            <a:r>
              <a:rPr lang="en-US" sz="2400">
                <a:solidFill>
                  <a:srgbClr val="FFFFFF"/>
                </a:solidFill>
                <a:latin typeface="DejaVu Serif"/>
                <a:ea typeface="DejaVu Serif"/>
                <a:cs typeface="DejaVu Serif"/>
                <a:sym typeface="DejaVu Serif"/>
              </a:rPr>
              <a:t>realizarea paginii “Introducere” (CSS+JS+HTML) </a:t>
            </a:r>
          </a:p>
          <a:p>
            <a:pPr marL="518160" lvl="1" indent="-259080" algn="l">
              <a:lnSpc>
                <a:spcPts val="3359"/>
              </a:lnSpc>
              <a:buFont typeface="Arial"/>
              <a:buChar char="•"/>
            </a:pPr>
            <a:r>
              <a:rPr lang="en-US" sz="2400">
                <a:solidFill>
                  <a:srgbClr val="FFFFFF"/>
                </a:solidFill>
                <a:latin typeface="DejaVu Serif"/>
                <a:ea typeface="DejaVu Serif"/>
                <a:cs typeface="DejaVu Serif"/>
                <a:sym typeface="DejaVu Serif"/>
              </a:rPr>
              <a:t>realizarea paginii login</a:t>
            </a:r>
          </a:p>
          <a:p>
            <a:pPr algn="l">
              <a:lnSpc>
                <a:spcPts val="2800"/>
              </a:lnSpc>
              <a:spcBef>
                <a:spcPct val="0"/>
              </a:spcBef>
            </a:pPr>
            <a:endParaRPr lang="en-US" sz="2400">
              <a:solidFill>
                <a:srgbClr val="FFFFFF"/>
              </a:solidFill>
              <a:latin typeface="DejaVu Serif"/>
              <a:ea typeface="DejaVu Serif"/>
              <a:cs typeface="DejaVu Serif"/>
              <a:sym typeface="DejaVu Serif"/>
            </a:endParaRPr>
          </a:p>
        </p:txBody>
      </p:sp>
      <p:sp>
        <p:nvSpPr>
          <p:cNvPr id="13" name="TextBox 13"/>
          <p:cNvSpPr txBox="1"/>
          <p:nvPr/>
        </p:nvSpPr>
        <p:spPr>
          <a:xfrm>
            <a:off x="7627139" y="6538888"/>
            <a:ext cx="7514207" cy="2030095"/>
          </a:xfrm>
          <a:prstGeom prst="rect">
            <a:avLst/>
          </a:prstGeom>
        </p:spPr>
        <p:txBody>
          <a:bodyPr lIns="0" tIns="0" rIns="0" bIns="0" rtlCol="0" anchor="t">
            <a:spAutoFit/>
          </a:bodyPr>
          <a:lstStyle/>
          <a:p>
            <a:pPr algn="l">
              <a:lnSpc>
                <a:spcPts val="3359"/>
              </a:lnSpc>
            </a:pPr>
            <a:r>
              <a:rPr lang="en-US" sz="2400">
                <a:solidFill>
                  <a:srgbClr val="FFFFFF"/>
                </a:solidFill>
                <a:latin typeface="DejaVu Serif"/>
                <a:ea typeface="DejaVu Serif"/>
                <a:cs typeface="DejaVu Serif"/>
                <a:sym typeface="DejaVu Serif"/>
              </a:rPr>
              <a:t>Membru 4 - Mangu Andrei-Vlăduț</a:t>
            </a:r>
          </a:p>
          <a:p>
            <a:pPr marL="518160" lvl="1" indent="-259080" algn="l">
              <a:lnSpc>
                <a:spcPts val="3359"/>
              </a:lnSpc>
              <a:buFont typeface="Arial"/>
              <a:buChar char="•"/>
            </a:pPr>
            <a:r>
              <a:rPr lang="en-US" sz="2400">
                <a:solidFill>
                  <a:srgbClr val="FFFFFF"/>
                </a:solidFill>
                <a:latin typeface="DejaVu Serif"/>
                <a:ea typeface="DejaVu Serif"/>
                <a:cs typeface="DejaVu Serif"/>
                <a:sym typeface="DejaVu Serif"/>
              </a:rPr>
              <a:t>realizarea hărții interactive(CSS)</a:t>
            </a:r>
          </a:p>
          <a:p>
            <a:pPr marL="518160" lvl="1" indent="-259080" algn="l">
              <a:lnSpc>
                <a:spcPts val="3359"/>
              </a:lnSpc>
              <a:buFont typeface="Arial"/>
              <a:buChar char="•"/>
            </a:pPr>
            <a:r>
              <a:rPr lang="en-US" sz="2400">
                <a:solidFill>
                  <a:srgbClr val="FFFFFF"/>
                </a:solidFill>
                <a:latin typeface="DejaVu Serif"/>
                <a:ea typeface="DejaVu Serif"/>
                <a:cs typeface="DejaVu Serif"/>
                <a:sym typeface="DejaVu Serif"/>
              </a:rPr>
              <a:t>design general</a:t>
            </a:r>
          </a:p>
          <a:p>
            <a:pPr algn="l">
              <a:lnSpc>
                <a:spcPts val="3359"/>
              </a:lnSpc>
            </a:pPr>
            <a:endParaRPr lang="en-US" sz="2400">
              <a:solidFill>
                <a:srgbClr val="FFFFFF"/>
              </a:solidFill>
              <a:latin typeface="DejaVu Serif"/>
              <a:ea typeface="DejaVu Serif"/>
              <a:cs typeface="DejaVu Serif"/>
              <a:sym typeface="DejaVu Serif"/>
            </a:endParaRPr>
          </a:p>
          <a:p>
            <a:pPr algn="l">
              <a:lnSpc>
                <a:spcPts val="2800"/>
              </a:lnSpc>
              <a:spcBef>
                <a:spcPct val="0"/>
              </a:spcBef>
            </a:pPr>
            <a:endParaRPr lang="en-US" sz="2400">
              <a:solidFill>
                <a:srgbClr val="FFFFFF"/>
              </a:solidFill>
              <a:latin typeface="DejaVu Serif"/>
              <a:ea typeface="DejaVu Serif"/>
              <a:cs typeface="DejaVu Serif"/>
              <a:sym typeface="DejaVu Serif"/>
            </a:endParaRPr>
          </a:p>
        </p:txBody>
      </p:sp>
      <p:sp>
        <p:nvSpPr>
          <p:cNvPr id="14" name="TextBox 14"/>
          <p:cNvSpPr txBox="1"/>
          <p:nvPr/>
        </p:nvSpPr>
        <p:spPr>
          <a:xfrm>
            <a:off x="1206469" y="8167857"/>
            <a:ext cx="6420670" cy="1672590"/>
          </a:xfrm>
          <a:prstGeom prst="rect">
            <a:avLst/>
          </a:prstGeom>
        </p:spPr>
        <p:txBody>
          <a:bodyPr lIns="0" tIns="0" rIns="0" bIns="0" rtlCol="0" anchor="t">
            <a:spAutoFit/>
          </a:bodyPr>
          <a:lstStyle/>
          <a:p>
            <a:pPr algn="ctr">
              <a:lnSpc>
                <a:spcPts val="3359"/>
              </a:lnSpc>
            </a:pPr>
            <a:r>
              <a:rPr lang="en-US" sz="2400" b="1">
                <a:solidFill>
                  <a:srgbClr val="FFFFFF"/>
                </a:solidFill>
                <a:latin typeface="DejaVu Serif Bold"/>
                <a:ea typeface="DejaVu Serif Bold"/>
                <a:cs typeface="DejaVu Serif Bold"/>
                <a:sym typeface="DejaVu Serif Bold"/>
              </a:rPr>
              <a:t>Colaborare: </a:t>
            </a:r>
          </a:p>
          <a:p>
            <a:pPr algn="ctr">
              <a:lnSpc>
                <a:spcPts val="3359"/>
              </a:lnSpc>
            </a:pPr>
            <a:r>
              <a:rPr lang="en-US" sz="2400" b="1">
                <a:solidFill>
                  <a:srgbClr val="FFFFFF"/>
                </a:solidFill>
                <a:latin typeface="DejaVu Serif Bold"/>
                <a:ea typeface="DejaVu Serif Bold"/>
                <a:cs typeface="DejaVu Serif Bold"/>
                <a:sym typeface="DejaVu Serif Bold"/>
              </a:rPr>
              <a:t>-ne-am împărțit task-urile la început</a:t>
            </a:r>
          </a:p>
          <a:p>
            <a:pPr algn="ctr">
              <a:lnSpc>
                <a:spcPts val="3359"/>
              </a:lnSpc>
              <a:spcBef>
                <a:spcPct val="0"/>
              </a:spcBef>
            </a:pPr>
            <a:r>
              <a:rPr lang="en-US" sz="2400" b="1">
                <a:solidFill>
                  <a:srgbClr val="FFFFFF"/>
                </a:solidFill>
                <a:latin typeface="DejaVu Serif Bold"/>
                <a:ea typeface="DejaVu Serif Bold"/>
                <a:cs typeface="DejaVu Serif Bold"/>
                <a:sym typeface="DejaVu Serif Bold"/>
              </a:rPr>
              <a:t>-dacă cineva se bloca, primea ajutor din partea altui membru</a:t>
            </a:r>
          </a:p>
        </p:txBody>
      </p:sp>
      <p:pic>
        <p:nvPicPr>
          <p:cNvPr id="15" name="Picture 15"/>
          <p:cNvPicPr>
            <a:picLocks noChangeAspect="1"/>
          </p:cNvPicPr>
          <p:nvPr/>
        </p:nvPicPr>
        <p:blipFill>
          <a:blip r:embed="rId5"/>
          <a:stretch>
            <a:fillRect/>
          </a:stretch>
        </p:blipFill>
        <p:spPr>
          <a:xfrm>
            <a:off x="13212854" y="5530596"/>
            <a:ext cx="4910575" cy="47190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8439151" y="2171591"/>
            <a:ext cx="9120560" cy="1025922"/>
          </a:xfrm>
          <a:prstGeom prst="rect">
            <a:avLst/>
          </a:prstGeom>
        </p:spPr>
        <p:txBody>
          <a:bodyPr wrap="square" lIns="0" tIns="0" rIns="0" bIns="0" rtlCol="0" anchor="t">
            <a:spAutoFit/>
          </a:bodyPr>
          <a:lstStyle/>
          <a:p>
            <a:pPr algn="r">
              <a:lnSpc>
                <a:spcPts val="8025"/>
              </a:lnSpc>
            </a:pPr>
            <a:r>
              <a:rPr lang="en-US" sz="7500" b="1" dirty="0">
                <a:solidFill>
                  <a:srgbClr val="FFFFFF"/>
                </a:solidFill>
                <a:latin typeface="DejaVu Serif Bold"/>
                <a:ea typeface="DejaVu Serif Bold"/>
                <a:cs typeface="DejaVu Serif Bold"/>
                <a:sym typeface="DejaVu Serif Bold"/>
              </a:rPr>
              <a:t>02. </a:t>
            </a:r>
            <a:r>
              <a:rPr lang="en-US" sz="7500" b="1" dirty="0" err="1">
                <a:solidFill>
                  <a:srgbClr val="FFFFFF"/>
                </a:solidFill>
                <a:latin typeface="DejaVu Serif Bold"/>
                <a:ea typeface="DejaVu Serif Bold"/>
                <a:cs typeface="DejaVu Serif Bold"/>
                <a:sym typeface="DejaVu Serif Bold"/>
              </a:rPr>
              <a:t>Problema</a:t>
            </a:r>
            <a:r>
              <a:rPr lang="en-US" sz="7500" b="1" dirty="0">
                <a:solidFill>
                  <a:srgbClr val="FFFFFF"/>
                </a:solidFill>
                <a:latin typeface="DejaVu Serif Bold"/>
                <a:ea typeface="DejaVu Serif Bold"/>
                <a:cs typeface="DejaVu Serif Bold"/>
                <a:sym typeface="DejaVu Serif Bold"/>
              </a:rPr>
              <a:t> </a:t>
            </a:r>
            <a:r>
              <a:rPr lang="en-US" sz="7500" b="1" dirty="0" err="1">
                <a:solidFill>
                  <a:srgbClr val="FFFFFF"/>
                </a:solidFill>
                <a:latin typeface="DejaVu Serif Bold"/>
                <a:ea typeface="DejaVu Serif Bold"/>
                <a:cs typeface="DejaVu Serif Bold"/>
                <a:sym typeface="DejaVu Serif Bold"/>
              </a:rPr>
              <a:t>și</a:t>
            </a:r>
            <a:endParaRPr lang="en-US" sz="7500" b="1" dirty="0">
              <a:solidFill>
                <a:srgbClr val="FFFFFF"/>
              </a:solidFill>
              <a:latin typeface="DejaVu Serif Bold"/>
              <a:ea typeface="DejaVu Serif Bold"/>
              <a:cs typeface="DejaVu Serif Bold"/>
              <a:sym typeface="DejaVu Serif Bold"/>
            </a:endParaRPr>
          </a:p>
        </p:txBody>
      </p:sp>
      <p:sp>
        <p:nvSpPr>
          <p:cNvPr id="3" name="TextBox 3"/>
          <p:cNvSpPr txBox="1"/>
          <p:nvPr/>
        </p:nvSpPr>
        <p:spPr>
          <a:xfrm>
            <a:off x="9548440" y="3232340"/>
            <a:ext cx="7710860" cy="1066800"/>
          </a:xfrm>
          <a:prstGeom prst="rect">
            <a:avLst/>
          </a:prstGeom>
        </p:spPr>
        <p:txBody>
          <a:bodyPr lIns="0" tIns="0" rIns="0" bIns="0" rtlCol="0" anchor="t">
            <a:spAutoFit/>
          </a:bodyPr>
          <a:lstStyle/>
          <a:p>
            <a:pPr algn="r">
              <a:lnSpc>
                <a:spcPts val="8025"/>
              </a:lnSpc>
            </a:pPr>
            <a:r>
              <a:rPr lang="en-US" sz="7500" b="1">
                <a:solidFill>
                  <a:srgbClr val="FF7AE6"/>
                </a:solidFill>
                <a:latin typeface="DejaVu Serif Bold"/>
                <a:ea typeface="DejaVu Serif Bold"/>
                <a:cs typeface="DejaVu Serif Bold"/>
                <a:sym typeface="DejaVu Serif Bold"/>
              </a:rPr>
              <a:t>Soluția</a:t>
            </a:r>
          </a:p>
        </p:txBody>
      </p:sp>
      <p:sp>
        <p:nvSpPr>
          <p:cNvPr id="4" name="Freeform 4"/>
          <p:cNvSpPr/>
          <p:nvPr/>
        </p:nvSpPr>
        <p:spPr>
          <a:xfrm>
            <a:off x="172593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5" name="Freeform 5"/>
          <p:cNvSpPr/>
          <p:nvPr/>
        </p:nvSpPr>
        <p:spPr>
          <a:xfrm>
            <a:off x="3629315" y="1028700"/>
            <a:ext cx="6660155" cy="5475776"/>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4"/>
            <a:stretch>
              <a:fillRect/>
            </a:stretch>
          </a:blipFill>
        </p:spPr>
        <p:txBody>
          <a:bodyPr/>
          <a:lstStyle/>
          <a:p>
            <a:endParaRPr lang="en-RO"/>
          </a:p>
        </p:txBody>
      </p:sp>
      <p:sp>
        <p:nvSpPr>
          <p:cNvPr id="7" name="Freeform 7"/>
          <p:cNvSpPr/>
          <p:nvPr/>
        </p:nvSpPr>
        <p:spPr>
          <a:xfrm rot="-7115127">
            <a:off x="2313233" y="-2176974"/>
            <a:ext cx="3477787" cy="8781252"/>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8" name="Freeform 8"/>
          <p:cNvSpPr/>
          <p:nvPr/>
        </p:nvSpPr>
        <p:spPr>
          <a:xfrm>
            <a:off x="4898521" y="4777885"/>
            <a:ext cx="980024" cy="980024"/>
          </a:xfrm>
          <a:custGeom>
            <a:avLst/>
            <a:gdLst/>
            <a:ahLst/>
            <a:cxnLst/>
            <a:rect l="l" t="t" r="r" b="b"/>
            <a:pathLst>
              <a:path w="980024" h="980024">
                <a:moveTo>
                  <a:pt x="0" y="0"/>
                </a:moveTo>
                <a:lnTo>
                  <a:pt x="980025" y="0"/>
                </a:lnTo>
                <a:lnTo>
                  <a:pt x="980025" y="980024"/>
                </a:lnTo>
                <a:lnTo>
                  <a:pt x="0" y="9800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RO"/>
          </a:p>
        </p:txBody>
      </p:sp>
      <p:sp>
        <p:nvSpPr>
          <p:cNvPr id="9" name="Freeform 9"/>
          <p:cNvSpPr/>
          <p:nvPr/>
        </p:nvSpPr>
        <p:spPr>
          <a:xfrm>
            <a:off x="13610028" y="4551708"/>
            <a:ext cx="1188874" cy="1432378"/>
          </a:xfrm>
          <a:custGeom>
            <a:avLst/>
            <a:gdLst/>
            <a:ahLst/>
            <a:cxnLst/>
            <a:rect l="l" t="t" r="r" b="b"/>
            <a:pathLst>
              <a:path w="1188874" h="1432378">
                <a:moveTo>
                  <a:pt x="0" y="0"/>
                </a:moveTo>
                <a:lnTo>
                  <a:pt x="1188874" y="0"/>
                </a:lnTo>
                <a:lnTo>
                  <a:pt x="1188874" y="1432378"/>
                </a:lnTo>
                <a:lnTo>
                  <a:pt x="0" y="14323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RO"/>
          </a:p>
        </p:txBody>
      </p:sp>
      <p:sp>
        <p:nvSpPr>
          <p:cNvPr id="10" name="TextBox 10"/>
          <p:cNvSpPr txBox="1"/>
          <p:nvPr/>
        </p:nvSpPr>
        <p:spPr>
          <a:xfrm>
            <a:off x="1228627" y="6143588"/>
            <a:ext cx="8319814" cy="4290824"/>
          </a:xfrm>
          <a:prstGeom prst="rect">
            <a:avLst/>
          </a:prstGeom>
        </p:spPr>
        <p:txBody>
          <a:bodyPr lIns="0" tIns="0" rIns="0" bIns="0" rtlCol="0" anchor="t">
            <a:spAutoFit/>
          </a:bodyPr>
          <a:lstStyle/>
          <a:p>
            <a:pPr marL="527861" lvl="1" indent="-263930" algn="just">
              <a:lnSpc>
                <a:spcPts val="3422"/>
              </a:lnSpc>
              <a:buAutoNum type="arabicPeriod"/>
            </a:pPr>
            <a:r>
              <a:rPr lang="en-US" sz="2444">
                <a:solidFill>
                  <a:srgbClr val="FFFFFF"/>
                </a:solidFill>
                <a:latin typeface="DejaVu Serif"/>
                <a:ea typeface="DejaVu Serif"/>
                <a:cs typeface="DejaVu Serif"/>
                <a:sym typeface="DejaVu Serif"/>
              </a:rPr>
              <a:t>Ce problema atacați?</a:t>
            </a:r>
          </a:p>
          <a:p>
            <a:pPr algn="just">
              <a:lnSpc>
                <a:spcPts val="3422"/>
              </a:lnSpc>
            </a:pPr>
            <a:r>
              <a:rPr lang="en-US" sz="2444">
                <a:solidFill>
                  <a:srgbClr val="FFFFFF"/>
                </a:solidFill>
                <a:latin typeface="DejaVu Serif"/>
                <a:ea typeface="DejaVu Serif"/>
                <a:cs typeface="DejaVu Serif"/>
                <a:sym typeface="DejaVu Serif"/>
              </a:rPr>
              <a:t>În industria lemnului există risc mare de nereguli (transporturi suspecte, trasee neobișnuite, activitate intensă în zone sensibile), dar pentru un cetățean sau jurnalist datele sunt greu de înțeles în format brut. Ai multe transporturi, coordonate și detalii tehnice, însă nu ai o imagine clară: unde operează o firmă, cât de departe se întinde activitatea ei și pe unde circulă lemnul.</a:t>
            </a:r>
          </a:p>
          <a:p>
            <a:pPr algn="just">
              <a:lnSpc>
                <a:spcPts val="3422"/>
              </a:lnSpc>
              <a:spcBef>
                <a:spcPct val="0"/>
              </a:spcBef>
            </a:pPr>
            <a:endParaRPr lang="en-US" sz="2444">
              <a:solidFill>
                <a:srgbClr val="FFFFFF"/>
              </a:solidFill>
              <a:latin typeface="DejaVu Serif"/>
              <a:ea typeface="DejaVu Serif"/>
              <a:cs typeface="DejaVu Serif"/>
              <a:sym typeface="DejaVu Serif"/>
            </a:endParaRPr>
          </a:p>
        </p:txBody>
      </p:sp>
      <p:sp>
        <p:nvSpPr>
          <p:cNvPr id="11" name="TextBox 11"/>
          <p:cNvSpPr txBox="1"/>
          <p:nvPr/>
        </p:nvSpPr>
        <p:spPr>
          <a:xfrm>
            <a:off x="10289470" y="6174586"/>
            <a:ext cx="7574664" cy="3433574"/>
          </a:xfrm>
          <a:prstGeom prst="rect">
            <a:avLst/>
          </a:prstGeom>
        </p:spPr>
        <p:txBody>
          <a:bodyPr lIns="0" tIns="0" rIns="0" bIns="0" rtlCol="0" anchor="t">
            <a:spAutoFit/>
          </a:bodyPr>
          <a:lstStyle/>
          <a:p>
            <a:pPr marL="527861" lvl="1" indent="-263930" algn="l">
              <a:lnSpc>
                <a:spcPts val="3422"/>
              </a:lnSpc>
              <a:buAutoNum type="arabicPeriod"/>
            </a:pPr>
            <a:r>
              <a:rPr lang="en-US" sz="2444">
                <a:solidFill>
                  <a:srgbClr val="FFFFFF"/>
                </a:solidFill>
                <a:latin typeface="DejaVu Serif"/>
                <a:ea typeface="DejaVu Serif"/>
                <a:cs typeface="DejaVu Serif"/>
                <a:sym typeface="DejaVu Serif"/>
              </a:rPr>
              <a:t>Ce face aplicația?</a:t>
            </a:r>
          </a:p>
          <a:p>
            <a:pPr algn="l">
              <a:lnSpc>
                <a:spcPts val="3422"/>
              </a:lnSpc>
              <a:spcBef>
                <a:spcPct val="0"/>
              </a:spcBef>
            </a:pPr>
            <a:r>
              <a:rPr lang="en-US" sz="2444">
                <a:solidFill>
                  <a:srgbClr val="FFFFFF"/>
                </a:solidFill>
                <a:latin typeface="DejaVu Serif"/>
                <a:ea typeface="DejaVu Serif"/>
                <a:cs typeface="DejaVu Serif"/>
                <a:sym typeface="DejaVu Serif"/>
              </a:rPr>
              <a:t>Am construit o aplicație web care transformă datele SUMAL 2.0 (prin ZebraHack3.0 Data API) într-o vizualizare intuitivă: hartă interactivă + „raza de acțiune” a unei companii + listă de transporturi. Practic, din date disparate, aplicația scoate la suprafață tipare și extinderea activității.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72593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3" name="Freeform 3"/>
          <p:cNvSpPr/>
          <p:nvPr/>
        </p:nvSpPr>
        <p:spPr>
          <a:xfrm>
            <a:off x="2403672" y="-354428"/>
            <a:ext cx="7323792" cy="6879012"/>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4"/>
            <a:stretch>
              <a:fillRect/>
            </a:stretch>
          </a:blipFill>
        </p:spPr>
        <p:txBody>
          <a:bodyPr/>
          <a:lstStyle/>
          <a:p>
            <a:endParaRPr lang="en-RO"/>
          </a:p>
        </p:txBody>
      </p:sp>
      <p:sp>
        <p:nvSpPr>
          <p:cNvPr id="4" name="Freeform 4"/>
          <p:cNvSpPr/>
          <p:nvPr/>
        </p:nvSpPr>
        <p:spPr>
          <a:xfrm rot="-7115127">
            <a:off x="2047772" y="-1631144"/>
            <a:ext cx="3603296" cy="8377175"/>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5" name="Freeform 5"/>
          <p:cNvSpPr/>
          <p:nvPr/>
        </p:nvSpPr>
        <p:spPr>
          <a:xfrm>
            <a:off x="2031910" y="4777885"/>
            <a:ext cx="980024" cy="980024"/>
          </a:xfrm>
          <a:custGeom>
            <a:avLst/>
            <a:gdLst/>
            <a:ahLst/>
            <a:cxnLst/>
            <a:rect l="l" t="t" r="r" b="b"/>
            <a:pathLst>
              <a:path w="980024" h="980024">
                <a:moveTo>
                  <a:pt x="0" y="0"/>
                </a:moveTo>
                <a:lnTo>
                  <a:pt x="980024" y="0"/>
                </a:lnTo>
                <a:lnTo>
                  <a:pt x="980024" y="980024"/>
                </a:lnTo>
                <a:lnTo>
                  <a:pt x="0" y="9800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RO"/>
          </a:p>
        </p:txBody>
      </p:sp>
      <p:sp>
        <p:nvSpPr>
          <p:cNvPr id="6" name="Freeform 6"/>
          <p:cNvSpPr/>
          <p:nvPr/>
        </p:nvSpPr>
        <p:spPr>
          <a:xfrm>
            <a:off x="13249706" y="2171702"/>
            <a:ext cx="1188874" cy="1432378"/>
          </a:xfrm>
          <a:custGeom>
            <a:avLst/>
            <a:gdLst/>
            <a:ahLst/>
            <a:cxnLst/>
            <a:rect l="l" t="t" r="r" b="b"/>
            <a:pathLst>
              <a:path w="1188874" h="1432378">
                <a:moveTo>
                  <a:pt x="0" y="0"/>
                </a:moveTo>
                <a:lnTo>
                  <a:pt x="1188874" y="0"/>
                </a:lnTo>
                <a:lnTo>
                  <a:pt x="1188874" y="1432378"/>
                </a:lnTo>
                <a:lnTo>
                  <a:pt x="0" y="14323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RO"/>
          </a:p>
        </p:txBody>
      </p:sp>
      <p:sp>
        <p:nvSpPr>
          <p:cNvPr id="7" name="TextBox 7"/>
          <p:cNvSpPr txBox="1"/>
          <p:nvPr/>
        </p:nvSpPr>
        <p:spPr>
          <a:xfrm>
            <a:off x="858071" y="6143588"/>
            <a:ext cx="8578676" cy="2576324"/>
          </a:xfrm>
          <a:prstGeom prst="rect">
            <a:avLst/>
          </a:prstGeom>
        </p:spPr>
        <p:txBody>
          <a:bodyPr lIns="0" tIns="0" rIns="0" bIns="0" rtlCol="0" anchor="t">
            <a:spAutoFit/>
          </a:bodyPr>
          <a:lstStyle/>
          <a:p>
            <a:pPr marL="527861" lvl="1" indent="-263930" algn="just">
              <a:lnSpc>
                <a:spcPts val="3422"/>
              </a:lnSpc>
              <a:buAutoNum type="arabicPeriod"/>
            </a:pPr>
            <a:r>
              <a:rPr lang="en-US" sz="2444">
                <a:solidFill>
                  <a:srgbClr val="FFFFFF"/>
                </a:solidFill>
                <a:latin typeface="DejaVu Serif"/>
                <a:ea typeface="DejaVu Serif"/>
                <a:cs typeface="DejaVu Serif"/>
                <a:sym typeface="DejaVu Serif"/>
              </a:rPr>
              <a:t>Cine e beneficiarul?</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agenții economici</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jurnaliști de investigație</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cetățeni interesați de transparență și impact local</a:t>
            </a:r>
          </a:p>
          <a:p>
            <a:pPr algn="just">
              <a:lnSpc>
                <a:spcPts val="3422"/>
              </a:lnSpc>
            </a:pPr>
            <a:endParaRPr lang="en-US" sz="2444">
              <a:solidFill>
                <a:srgbClr val="FFFFFF"/>
              </a:solidFill>
              <a:latin typeface="DejaVu Serif"/>
              <a:ea typeface="DejaVu Serif"/>
              <a:cs typeface="DejaVu Serif"/>
              <a:sym typeface="DejaVu Serif"/>
            </a:endParaRPr>
          </a:p>
          <a:p>
            <a:pPr algn="just">
              <a:lnSpc>
                <a:spcPts val="3422"/>
              </a:lnSpc>
              <a:spcBef>
                <a:spcPct val="0"/>
              </a:spcBef>
            </a:pPr>
            <a:endParaRPr lang="en-US" sz="2444">
              <a:solidFill>
                <a:srgbClr val="FFFFFF"/>
              </a:solidFill>
              <a:latin typeface="DejaVu Serif"/>
              <a:ea typeface="DejaVu Serif"/>
              <a:cs typeface="DejaVu Serif"/>
              <a:sym typeface="DejaVu Serif"/>
            </a:endParaRPr>
          </a:p>
        </p:txBody>
      </p:sp>
      <p:sp>
        <p:nvSpPr>
          <p:cNvPr id="8" name="TextBox 8"/>
          <p:cNvSpPr txBox="1"/>
          <p:nvPr/>
        </p:nvSpPr>
        <p:spPr>
          <a:xfrm>
            <a:off x="9623467" y="4404180"/>
            <a:ext cx="8020933" cy="4240809"/>
          </a:xfrm>
          <a:prstGeom prst="rect">
            <a:avLst/>
          </a:prstGeom>
        </p:spPr>
        <p:txBody>
          <a:bodyPr lIns="0" tIns="0" rIns="0" bIns="0" rtlCol="0" anchor="t">
            <a:spAutoFit/>
          </a:bodyPr>
          <a:lstStyle/>
          <a:p>
            <a:pPr marL="526795" lvl="1" indent="-263398" algn="just">
              <a:lnSpc>
                <a:spcPts val="2610"/>
              </a:lnSpc>
              <a:buAutoNum type="arabicPeriod"/>
            </a:pPr>
            <a:r>
              <a:rPr lang="en-US" sz="2439">
                <a:solidFill>
                  <a:srgbClr val="FFFFFF"/>
                </a:solidFill>
                <a:latin typeface="DejaVu Serif"/>
                <a:ea typeface="DejaVu Serif"/>
                <a:cs typeface="DejaVu Serif"/>
                <a:sym typeface="DejaVu Serif"/>
              </a:rPr>
              <a:t>Ce înțelegi mai bine datorită ei?  </a:t>
            </a:r>
          </a:p>
          <a:p>
            <a:pPr marL="526795" lvl="1" indent="-263398" algn="just">
              <a:lnSpc>
                <a:spcPts val="2610"/>
              </a:lnSpc>
              <a:buFont typeface="Arial"/>
              <a:buChar char="•"/>
            </a:pPr>
            <a:r>
              <a:rPr lang="en-US" sz="2439">
                <a:solidFill>
                  <a:srgbClr val="FFFFFF"/>
                </a:solidFill>
                <a:latin typeface="DejaVu Serif"/>
                <a:ea typeface="DejaVu Serif"/>
                <a:cs typeface="DejaVu Serif"/>
                <a:sym typeface="DejaVu Serif"/>
              </a:rPr>
              <a:t>aria reală de operare a companiei (nu doar o adresă pe hârtie)</a:t>
            </a:r>
          </a:p>
          <a:p>
            <a:pPr marL="526795" lvl="1" indent="-263398" algn="just">
              <a:lnSpc>
                <a:spcPts val="2610"/>
              </a:lnSpc>
              <a:buFont typeface="Arial"/>
              <a:buChar char="•"/>
            </a:pPr>
            <a:r>
              <a:rPr lang="en-US" sz="2439">
                <a:solidFill>
                  <a:srgbClr val="FFFFFF"/>
                </a:solidFill>
                <a:latin typeface="DejaVu Serif"/>
                <a:ea typeface="DejaVu Serif"/>
                <a:cs typeface="DejaVu Serif"/>
                <a:sym typeface="DejaVu Serif"/>
              </a:rPr>
              <a:t>cât de “departe” ajunge activitatea (raza de acțiune)</a:t>
            </a:r>
          </a:p>
          <a:p>
            <a:pPr marL="526795" lvl="1" indent="-263398" algn="just">
              <a:lnSpc>
                <a:spcPts val="2610"/>
              </a:lnSpc>
              <a:buFont typeface="Arial"/>
              <a:buChar char="•"/>
            </a:pPr>
            <a:r>
              <a:rPr lang="en-US" sz="2439">
                <a:solidFill>
                  <a:srgbClr val="FFFFFF"/>
                </a:solidFill>
                <a:latin typeface="DejaVu Serif"/>
                <a:ea typeface="DejaVu Serif"/>
                <a:cs typeface="DejaVu Serif"/>
                <a:sym typeface="DejaVu Serif"/>
              </a:rPr>
              <a:t>direcțiile și tiparele de transport (rute repetate, zone frecventate)</a:t>
            </a:r>
          </a:p>
          <a:p>
            <a:pPr marL="526795" lvl="1" indent="-263398" algn="just">
              <a:lnSpc>
                <a:spcPts val="2610"/>
              </a:lnSpc>
              <a:buFont typeface="Arial"/>
              <a:buChar char="•"/>
            </a:pPr>
            <a:r>
              <a:rPr lang="en-US" sz="2439">
                <a:solidFill>
                  <a:srgbClr val="FFFFFF"/>
                </a:solidFill>
                <a:latin typeface="DejaVu Serif"/>
                <a:ea typeface="DejaVu Serif"/>
                <a:cs typeface="DejaVu Serif"/>
                <a:sym typeface="DejaVu Serif"/>
              </a:rPr>
              <a:t>dimensiunea activității (volum, frecvență, specii transportate)</a:t>
            </a:r>
          </a:p>
          <a:p>
            <a:pPr marL="526795" lvl="1" indent="-263398" algn="just">
              <a:lnSpc>
                <a:spcPts val="2610"/>
              </a:lnSpc>
              <a:buFont typeface="Arial"/>
              <a:buChar char="•"/>
            </a:pPr>
            <a:r>
              <a:rPr lang="en-US" sz="2439">
                <a:solidFill>
                  <a:srgbClr val="FFFFFF"/>
                </a:solidFill>
                <a:latin typeface="DejaVu Serif"/>
                <a:ea typeface="DejaVu Serif"/>
                <a:cs typeface="DejaVu Serif"/>
                <a:sym typeface="DejaVu Serif"/>
              </a:rPr>
              <a:t>posibile semnale de alarmă: trasee neobișnuite, zone foarte extinse, activitate intensă într-o perioadă scurtă</a:t>
            </a:r>
          </a:p>
          <a:p>
            <a:pPr algn="ctr">
              <a:lnSpc>
                <a:spcPts val="2610"/>
              </a:lnSpc>
              <a:spcBef>
                <a:spcPct val="0"/>
              </a:spcBef>
            </a:pPr>
            <a:endParaRPr lang="en-US" sz="2439">
              <a:solidFill>
                <a:srgbClr val="FFFFFF"/>
              </a:solidFill>
              <a:latin typeface="DejaVu Serif"/>
              <a:ea typeface="DejaVu Serif"/>
              <a:cs typeface="DejaVu Serif"/>
              <a:sym typeface="DejaVu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914400" y="2105962"/>
            <a:ext cx="10732883" cy="1066800"/>
          </a:xfrm>
          <a:prstGeom prst="rect">
            <a:avLst/>
          </a:prstGeom>
        </p:spPr>
        <p:txBody>
          <a:bodyPr lIns="0" tIns="0" rIns="0" bIns="0" rtlCol="0" anchor="t">
            <a:spAutoFit/>
          </a:bodyPr>
          <a:lstStyle/>
          <a:p>
            <a:pPr algn="r">
              <a:lnSpc>
                <a:spcPts val="8025"/>
              </a:lnSpc>
            </a:pPr>
            <a:r>
              <a:rPr lang="en-US" sz="7500" b="1" dirty="0">
                <a:solidFill>
                  <a:srgbClr val="FFFFFF"/>
                </a:solidFill>
                <a:latin typeface="DejaVu Serif Bold"/>
                <a:ea typeface="DejaVu Serif Bold"/>
                <a:cs typeface="DejaVu Serif Bold"/>
                <a:sym typeface="DejaVu Serif Bold"/>
              </a:rPr>
              <a:t>03.Implementare </a:t>
            </a:r>
          </a:p>
        </p:txBody>
      </p:sp>
      <p:sp>
        <p:nvSpPr>
          <p:cNvPr id="3" name="TextBox 3"/>
          <p:cNvSpPr txBox="1"/>
          <p:nvPr/>
        </p:nvSpPr>
        <p:spPr>
          <a:xfrm>
            <a:off x="10146427" y="2105962"/>
            <a:ext cx="5916473" cy="1066800"/>
          </a:xfrm>
          <a:prstGeom prst="rect">
            <a:avLst/>
          </a:prstGeom>
        </p:spPr>
        <p:txBody>
          <a:bodyPr lIns="0" tIns="0" rIns="0" bIns="0" rtlCol="0" anchor="t">
            <a:spAutoFit/>
          </a:bodyPr>
          <a:lstStyle/>
          <a:p>
            <a:pPr algn="l">
              <a:lnSpc>
                <a:spcPts val="8025"/>
              </a:lnSpc>
            </a:pPr>
            <a:r>
              <a:rPr lang="en-US" sz="7500" b="1" dirty="0" err="1">
                <a:solidFill>
                  <a:srgbClr val="FF7AE6"/>
                </a:solidFill>
                <a:latin typeface="DejaVu Serif Bold"/>
                <a:ea typeface="DejaVu Serif Bold"/>
                <a:cs typeface="DejaVu Serif Bold"/>
                <a:sym typeface="DejaVu Serif Bold"/>
              </a:rPr>
              <a:t>și</a:t>
            </a:r>
            <a:r>
              <a:rPr lang="en-US" sz="7500" b="1" dirty="0">
                <a:solidFill>
                  <a:srgbClr val="FF7AE6"/>
                </a:solidFill>
                <a:latin typeface="DejaVu Serif Bold"/>
                <a:ea typeface="DejaVu Serif Bold"/>
                <a:cs typeface="DejaVu Serif Bold"/>
                <a:sym typeface="DejaVu Serif Bold"/>
              </a:rPr>
              <a:t> </a:t>
            </a:r>
            <a:r>
              <a:rPr lang="en-US" sz="7500" b="1" dirty="0" err="1">
                <a:solidFill>
                  <a:srgbClr val="FF7AE6"/>
                </a:solidFill>
                <a:latin typeface="DejaVu Serif Bold"/>
                <a:ea typeface="DejaVu Serif Bold"/>
                <a:cs typeface="DejaVu Serif Bold"/>
                <a:sym typeface="DejaVu Serif Bold"/>
              </a:rPr>
              <a:t>tehnici</a:t>
            </a:r>
            <a:endParaRPr lang="en-US" sz="7500" b="1" dirty="0">
              <a:solidFill>
                <a:srgbClr val="FF7AE6"/>
              </a:solidFill>
              <a:latin typeface="DejaVu Serif Bold"/>
              <a:ea typeface="DejaVu Serif Bold"/>
              <a:cs typeface="DejaVu Serif Bold"/>
              <a:sym typeface="DejaVu Serif Bold"/>
            </a:endParaRPr>
          </a:p>
        </p:txBody>
      </p:sp>
      <p:sp>
        <p:nvSpPr>
          <p:cNvPr id="4" name="Freeform 4"/>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6" name="Freeform 6"/>
          <p:cNvSpPr/>
          <p:nvPr/>
        </p:nvSpPr>
        <p:spPr>
          <a:xfrm>
            <a:off x="-207976" y="6272912"/>
            <a:ext cx="2473349" cy="4386074"/>
          </a:xfrm>
          <a:custGeom>
            <a:avLst/>
            <a:gdLst/>
            <a:ahLst/>
            <a:cxnLst/>
            <a:rect l="l" t="t" r="r" b="b"/>
            <a:pathLst>
              <a:path w="7323792" h="8229600">
                <a:moveTo>
                  <a:pt x="0" y="0"/>
                </a:moveTo>
                <a:lnTo>
                  <a:pt x="7323791" y="0"/>
                </a:lnTo>
                <a:lnTo>
                  <a:pt x="7323791" y="8229600"/>
                </a:lnTo>
                <a:lnTo>
                  <a:pt x="0" y="8229600"/>
                </a:lnTo>
                <a:lnTo>
                  <a:pt x="0" y="0"/>
                </a:lnTo>
                <a:close/>
              </a:path>
            </a:pathLst>
          </a:custGeom>
          <a:blipFill>
            <a:blip r:embed="rId4"/>
            <a:stretch>
              <a:fillRect/>
            </a:stretch>
          </a:blipFill>
        </p:spPr>
        <p:txBody>
          <a:bodyPr/>
          <a:lstStyle/>
          <a:p>
            <a:endParaRPr lang="en-RO"/>
          </a:p>
        </p:txBody>
      </p:sp>
      <p:sp>
        <p:nvSpPr>
          <p:cNvPr id="7" name="Freeform 7"/>
          <p:cNvSpPr/>
          <p:nvPr/>
        </p:nvSpPr>
        <p:spPr>
          <a:xfrm rot="-4767432">
            <a:off x="14488425" y="-1030005"/>
            <a:ext cx="2422741" cy="4828485"/>
          </a:xfrm>
          <a:custGeom>
            <a:avLst/>
            <a:gdLst/>
            <a:ahLst/>
            <a:cxnLst/>
            <a:rect l="l" t="t" r="r" b="b"/>
            <a:pathLst>
              <a:path w="4986242" h="9424168">
                <a:moveTo>
                  <a:pt x="0" y="0"/>
                </a:moveTo>
                <a:lnTo>
                  <a:pt x="4986242" y="0"/>
                </a:lnTo>
                <a:lnTo>
                  <a:pt x="4986242" y="9424169"/>
                </a:lnTo>
                <a:lnTo>
                  <a:pt x="0" y="94241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10" name="TextBox 10"/>
          <p:cNvSpPr txBox="1"/>
          <p:nvPr/>
        </p:nvSpPr>
        <p:spPr>
          <a:xfrm>
            <a:off x="855927" y="4523094"/>
            <a:ext cx="7645050" cy="5317134"/>
          </a:xfrm>
          <a:prstGeom prst="rect">
            <a:avLst/>
          </a:prstGeom>
        </p:spPr>
        <p:txBody>
          <a:bodyPr lIns="0" tIns="0" rIns="0" bIns="0" rtlCol="0" anchor="t">
            <a:spAutoFit/>
          </a:bodyPr>
          <a:lstStyle/>
          <a:p>
            <a:pPr marL="526795" lvl="1" indent="-263398" algn="l">
              <a:lnSpc>
                <a:spcPts val="2610"/>
              </a:lnSpc>
              <a:buAutoNum type="arabicPeriod"/>
            </a:pPr>
            <a:r>
              <a:rPr lang="en-US" sz="2439">
                <a:solidFill>
                  <a:srgbClr val="FFFFFF"/>
                </a:solidFill>
                <a:latin typeface="DejaVu Serif"/>
                <a:ea typeface="DejaVu Serif"/>
                <a:cs typeface="DejaVu Serif"/>
                <a:sym typeface="DejaVu Serif"/>
              </a:rPr>
              <a:t>Ce problemă rezolvă proiectul și pentru cine?</a:t>
            </a:r>
          </a:p>
          <a:p>
            <a:pPr algn="l">
              <a:lnSpc>
                <a:spcPts val="2610"/>
              </a:lnSpc>
            </a:pPr>
            <a:endParaRPr lang="en-US" sz="2439">
              <a:solidFill>
                <a:srgbClr val="FFFFFF"/>
              </a:solidFill>
              <a:latin typeface="DejaVu Serif"/>
              <a:ea typeface="DejaVu Serif"/>
              <a:cs typeface="DejaVu Serif"/>
              <a:sym typeface="DejaVu Serif"/>
            </a:endParaRPr>
          </a:p>
          <a:p>
            <a:pPr algn="l">
              <a:lnSpc>
                <a:spcPts val="2610"/>
              </a:lnSpc>
            </a:pPr>
            <a:r>
              <a:rPr lang="en-US" sz="2439">
                <a:solidFill>
                  <a:srgbClr val="FFFFFF"/>
                </a:solidFill>
                <a:latin typeface="DejaVu Serif"/>
                <a:ea typeface="DejaVu Serif"/>
                <a:cs typeface="DejaVu Serif"/>
                <a:sym typeface="DejaVu Serif"/>
              </a:rPr>
              <a:t>Proiectul ajută la monitorizarea transporturilor de lemn și a razei de acțiune a companiilor.Centralizează datele într-o hartă interactivă, ușor de înțeles.</a:t>
            </a:r>
          </a:p>
          <a:p>
            <a:pPr algn="l">
              <a:lnSpc>
                <a:spcPts val="2610"/>
              </a:lnSpc>
            </a:pPr>
            <a:endParaRPr lang="en-US" sz="2439">
              <a:solidFill>
                <a:srgbClr val="FFFFFF"/>
              </a:solidFill>
              <a:latin typeface="DejaVu Serif"/>
              <a:ea typeface="DejaVu Serif"/>
              <a:cs typeface="DejaVu Serif"/>
              <a:sym typeface="DejaVu Serif"/>
            </a:endParaRPr>
          </a:p>
          <a:p>
            <a:pPr algn="l">
              <a:lnSpc>
                <a:spcPts val="2610"/>
              </a:lnSpc>
            </a:pPr>
            <a:r>
              <a:rPr lang="en-US" sz="2439">
                <a:solidFill>
                  <a:srgbClr val="FFFFFF"/>
                </a:solidFill>
                <a:latin typeface="DejaVu Serif"/>
                <a:ea typeface="DejaVu Serif"/>
                <a:cs typeface="DejaVu Serif"/>
                <a:sym typeface="DejaVu Serif"/>
              </a:rPr>
              <a:t>Este util pentru:</a:t>
            </a:r>
          </a:p>
          <a:p>
            <a:pPr algn="l">
              <a:lnSpc>
                <a:spcPts val="2610"/>
              </a:lnSpc>
            </a:pPr>
            <a:endParaRPr lang="en-US" sz="2439">
              <a:solidFill>
                <a:srgbClr val="FFFFFF"/>
              </a:solidFill>
              <a:latin typeface="DejaVu Serif"/>
              <a:ea typeface="DejaVu Serif"/>
              <a:cs typeface="DejaVu Serif"/>
              <a:sym typeface="DejaVu Serif"/>
            </a:endParaRPr>
          </a:p>
          <a:p>
            <a:pPr algn="l">
              <a:lnSpc>
                <a:spcPts val="1610"/>
              </a:lnSpc>
            </a:pPr>
            <a:r>
              <a:rPr lang="en-US" sz="2439">
                <a:solidFill>
                  <a:srgbClr val="FFFFFF"/>
                </a:solidFill>
                <a:latin typeface="DejaVu Serif"/>
                <a:ea typeface="DejaVu Serif"/>
                <a:cs typeface="DejaVu Serif"/>
                <a:sym typeface="DejaVu Serif"/>
              </a:rPr>
              <a:t>agenți economici</a:t>
            </a:r>
          </a:p>
          <a:p>
            <a:pPr algn="l">
              <a:lnSpc>
                <a:spcPts val="1610"/>
              </a:lnSpc>
            </a:pPr>
            <a:endParaRPr lang="en-US" sz="2439">
              <a:solidFill>
                <a:srgbClr val="FFFFFF"/>
              </a:solidFill>
              <a:latin typeface="DejaVu Serif"/>
              <a:ea typeface="DejaVu Serif"/>
              <a:cs typeface="DejaVu Serif"/>
              <a:sym typeface="DejaVu Serif"/>
            </a:endParaRPr>
          </a:p>
          <a:p>
            <a:pPr algn="l">
              <a:lnSpc>
                <a:spcPts val="1610"/>
              </a:lnSpc>
            </a:pPr>
            <a:r>
              <a:rPr lang="en-US" sz="2439">
                <a:solidFill>
                  <a:srgbClr val="FFFFFF"/>
                </a:solidFill>
                <a:latin typeface="DejaVu Serif"/>
                <a:ea typeface="DejaVu Serif"/>
                <a:cs typeface="DejaVu Serif"/>
                <a:sym typeface="DejaVu Serif"/>
              </a:rPr>
              <a:t>autorități</a:t>
            </a:r>
          </a:p>
          <a:p>
            <a:pPr algn="l">
              <a:lnSpc>
                <a:spcPts val="1610"/>
              </a:lnSpc>
            </a:pPr>
            <a:endParaRPr lang="en-US" sz="2439">
              <a:solidFill>
                <a:srgbClr val="FFFFFF"/>
              </a:solidFill>
              <a:latin typeface="DejaVu Serif"/>
              <a:ea typeface="DejaVu Serif"/>
              <a:cs typeface="DejaVu Serif"/>
              <a:sym typeface="DejaVu Serif"/>
            </a:endParaRPr>
          </a:p>
          <a:p>
            <a:pPr algn="l">
              <a:lnSpc>
                <a:spcPts val="1610"/>
              </a:lnSpc>
            </a:pPr>
            <a:r>
              <a:rPr lang="en-US" sz="2439">
                <a:solidFill>
                  <a:srgbClr val="FFFFFF"/>
                </a:solidFill>
                <a:latin typeface="DejaVu Serif"/>
                <a:ea typeface="DejaVu Serif"/>
                <a:cs typeface="DejaVu Serif"/>
                <a:sym typeface="DejaVu Serif"/>
              </a:rPr>
              <a:t>instituții de control</a:t>
            </a:r>
          </a:p>
          <a:p>
            <a:pPr algn="l">
              <a:lnSpc>
                <a:spcPts val="1610"/>
              </a:lnSpc>
            </a:pPr>
            <a:endParaRPr lang="en-US" sz="2439">
              <a:solidFill>
                <a:srgbClr val="FFFFFF"/>
              </a:solidFill>
              <a:latin typeface="DejaVu Serif"/>
              <a:ea typeface="DejaVu Serif"/>
              <a:cs typeface="DejaVu Serif"/>
              <a:sym typeface="DejaVu Serif"/>
            </a:endParaRPr>
          </a:p>
          <a:p>
            <a:pPr algn="l">
              <a:lnSpc>
                <a:spcPts val="1610"/>
              </a:lnSpc>
            </a:pPr>
            <a:r>
              <a:rPr lang="en-US" sz="2439">
                <a:solidFill>
                  <a:srgbClr val="FFFFFF"/>
                </a:solidFill>
                <a:latin typeface="DejaVu Serif"/>
                <a:ea typeface="DejaVu Serif"/>
                <a:cs typeface="DejaVu Serif"/>
                <a:sym typeface="DejaVu Serif"/>
              </a:rPr>
              <a:t>cetățeni interesați de transparență</a:t>
            </a:r>
          </a:p>
          <a:p>
            <a:pPr algn="l">
              <a:lnSpc>
                <a:spcPts val="2610"/>
              </a:lnSpc>
            </a:pPr>
            <a:endParaRPr lang="en-US" sz="2439">
              <a:solidFill>
                <a:srgbClr val="FFFFFF"/>
              </a:solidFill>
              <a:latin typeface="DejaVu Serif"/>
              <a:ea typeface="DejaVu Serif"/>
              <a:cs typeface="DejaVu Serif"/>
              <a:sym typeface="DejaVu Serif"/>
            </a:endParaRPr>
          </a:p>
          <a:p>
            <a:pPr algn="ctr">
              <a:lnSpc>
                <a:spcPts val="2610"/>
              </a:lnSpc>
              <a:spcBef>
                <a:spcPct val="0"/>
              </a:spcBef>
            </a:pPr>
            <a:r>
              <a:rPr lang="en-US" sz="2439" b="1">
                <a:solidFill>
                  <a:srgbClr val="FFFFFF"/>
                </a:solidFill>
                <a:latin typeface="DejaVu Serif Bold"/>
                <a:ea typeface="DejaVu Serif Bold"/>
                <a:cs typeface="DejaVu Serif Bold"/>
                <a:sym typeface="DejaVu Serif Bold"/>
              </a:rPr>
              <a:t> </a:t>
            </a:r>
          </a:p>
        </p:txBody>
      </p:sp>
      <p:sp>
        <p:nvSpPr>
          <p:cNvPr id="11" name="TextBox 11"/>
          <p:cNvSpPr txBox="1"/>
          <p:nvPr/>
        </p:nvSpPr>
        <p:spPr>
          <a:xfrm>
            <a:off x="9407443" y="4561194"/>
            <a:ext cx="7941320" cy="4392955"/>
          </a:xfrm>
          <a:prstGeom prst="rect">
            <a:avLst/>
          </a:prstGeom>
        </p:spPr>
        <p:txBody>
          <a:bodyPr lIns="0" tIns="0" rIns="0" bIns="0" rtlCol="0" anchor="t">
            <a:spAutoFit/>
          </a:bodyPr>
          <a:lstStyle/>
          <a:p>
            <a:pPr marL="527861" lvl="1" indent="-263930" algn="l">
              <a:lnSpc>
                <a:spcPts val="2273"/>
              </a:lnSpc>
              <a:buAutoNum type="arabicPeriod"/>
            </a:pPr>
            <a:r>
              <a:rPr lang="en-US" sz="2444">
                <a:solidFill>
                  <a:srgbClr val="FFFFFF"/>
                </a:solidFill>
                <a:latin typeface="DejaVu Serif"/>
                <a:ea typeface="DejaVu Serif"/>
                <a:cs typeface="DejaVu Serif"/>
                <a:sym typeface="DejaVu Serif"/>
              </a:rPr>
              <a:t>Ce este unic sau interesant în soluția voastră?</a:t>
            </a:r>
          </a:p>
          <a:p>
            <a:pPr algn="l">
              <a:lnSpc>
                <a:spcPts val="2273"/>
              </a:lnSpc>
            </a:pPr>
            <a:endParaRPr lang="en-US" sz="2444">
              <a:solidFill>
                <a:srgbClr val="FFFFFF"/>
              </a:solidFill>
              <a:latin typeface="DejaVu Serif"/>
              <a:ea typeface="DejaVu Serif"/>
              <a:cs typeface="DejaVu Serif"/>
              <a:sym typeface="DejaVu Serif"/>
            </a:endParaRPr>
          </a:p>
          <a:p>
            <a:pPr algn="l">
              <a:lnSpc>
                <a:spcPts val="2273"/>
              </a:lnSpc>
            </a:pPr>
            <a:r>
              <a:rPr lang="en-US" sz="2444">
                <a:solidFill>
                  <a:srgbClr val="FFFFFF"/>
                </a:solidFill>
                <a:latin typeface="DejaVu Serif"/>
                <a:ea typeface="DejaVu Serif"/>
                <a:cs typeface="DejaVu Serif"/>
                <a:sym typeface="DejaVu Serif"/>
              </a:rPr>
              <a:t>Combină date reale din API cu o hartă interactivă.</a:t>
            </a:r>
          </a:p>
          <a:p>
            <a:pPr algn="l">
              <a:lnSpc>
                <a:spcPts val="2273"/>
              </a:lnSpc>
            </a:pPr>
            <a:endParaRPr lang="en-US" sz="2444">
              <a:solidFill>
                <a:srgbClr val="FFFFFF"/>
              </a:solidFill>
              <a:latin typeface="DejaVu Serif"/>
              <a:ea typeface="DejaVu Serif"/>
              <a:cs typeface="DejaVu Serif"/>
              <a:sym typeface="DejaVu Serif"/>
            </a:endParaRPr>
          </a:p>
          <a:p>
            <a:pPr algn="l">
              <a:lnSpc>
                <a:spcPts val="2273"/>
              </a:lnSpc>
            </a:pPr>
            <a:r>
              <a:rPr lang="en-US" sz="2444">
                <a:solidFill>
                  <a:srgbClr val="FFFFFF"/>
                </a:solidFill>
                <a:latin typeface="DejaVu Serif"/>
                <a:ea typeface="DejaVu Serif"/>
                <a:cs typeface="DejaVu Serif"/>
                <a:sym typeface="DejaVu Serif"/>
              </a:rPr>
              <a:t>Există legătură directă între:</a:t>
            </a:r>
          </a:p>
          <a:p>
            <a:pPr algn="l">
              <a:lnSpc>
                <a:spcPts val="227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hartă</a:t>
            </a: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tabelul de transporturi</a:t>
            </a: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Utilizatorul poate:</a:t>
            </a: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căuta companii</a:t>
            </a: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vedea rute reale</a:t>
            </a:r>
          </a:p>
          <a:p>
            <a:pPr algn="l">
              <a:lnSpc>
                <a:spcPts val="1613"/>
              </a:lnSpc>
            </a:pPr>
            <a:endParaRPr lang="en-US" sz="2444">
              <a:solidFill>
                <a:srgbClr val="FFFFFF"/>
              </a:solidFill>
              <a:latin typeface="DejaVu Serif"/>
              <a:ea typeface="DejaVu Serif"/>
              <a:cs typeface="DejaVu Serif"/>
              <a:sym typeface="DejaVu Serif"/>
            </a:endParaRPr>
          </a:p>
          <a:p>
            <a:pPr algn="l">
              <a:lnSpc>
                <a:spcPts val="1613"/>
              </a:lnSpc>
            </a:pPr>
            <a:r>
              <a:rPr lang="en-US" sz="2444">
                <a:solidFill>
                  <a:srgbClr val="FFFFFF"/>
                </a:solidFill>
                <a:latin typeface="DejaVu Serif"/>
                <a:ea typeface="DejaVu Serif"/>
                <a:cs typeface="DejaVu Serif"/>
                <a:sym typeface="DejaVu Serif"/>
              </a:rPr>
              <a:t>analiza volumele transportate vizual.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5" name="Freeform 5"/>
          <p:cNvSpPr/>
          <p:nvPr/>
        </p:nvSpPr>
        <p:spPr>
          <a:xfrm>
            <a:off x="8237689" y="5005605"/>
            <a:ext cx="10050311" cy="4825421"/>
          </a:xfrm>
          <a:custGeom>
            <a:avLst/>
            <a:gdLst/>
            <a:ahLst/>
            <a:cxnLst/>
            <a:rect l="l" t="t" r="r" b="b"/>
            <a:pathLst>
              <a:path w="10376543" h="4825421">
                <a:moveTo>
                  <a:pt x="0" y="0"/>
                </a:moveTo>
                <a:lnTo>
                  <a:pt x="10376543" y="0"/>
                </a:lnTo>
                <a:lnTo>
                  <a:pt x="10376543" y="4825421"/>
                </a:lnTo>
                <a:lnTo>
                  <a:pt x="0" y="4825421"/>
                </a:lnTo>
                <a:lnTo>
                  <a:pt x="0" y="0"/>
                </a:lnTo>
                <a:close/>
              </a:path>
            </a:pathLst>
          </a:custGeom>
          <a:blipFill>
            <a:blip r:embed="rId4"/>
            <a:stretch>
              <a:fillRect l="-4479" t="-3972" r="-4479"/>
            </a:stretch>
          </a:blipFill>
        </p:spPr>
        <p:txBody>
          <a:bodyPr/>
          <a:lstStyle/>
          <a:p>
            <a:endParaRPr lang="en-RO"/>
          </a:p>
        </p:txBody>
      </p:sp>
      <p:sp>
        <p:nvSpPr>
          <p:cNvPr id="6" name="Freeform 6"/>
          <p:cNvSpPr/>
          <p:nvPr/>
        </p:nvSpPr>
        <p:spPr>
          <a:xfrm>
            <a:off x="8237689" y="0"/>
            <a:ext cx="10050311" cy="4748772"/>
          </a:xfrm>
          <a:custGeom>
            <a:avLst/>
            <a:gdLst/>
            <a:ahLst/>
            <a:cxnLst/>
            <a:rect l="l" t="t" r="r" b="b"/>
            <a:pathLst>
              <a:path w="10050311" h="4748772">
                <a:moveTo>
                  <a:pt x="0" y="0"/>
                </a:moveTo>
                <a:lnTo>
                  <a:pt x="10050311" y="0"/>
                </a:lnTo>
                <a:lnTo>
                  <a:pt x="10050311" y="4748772"/>
                </a:lnTo>
                <a:lnTo>
                  <a:pt x="0" y="4748772"/>
                </a:lnTo>
                <a:lnTo>
                  <a:pt x="0" y="0"/>
                </a:lnTo>
                <a:close/>
              </a:path>
            </a:pathLst>
          </a:custGeom>
          <a:blipFill>
            <a:blip r:embed="rId5"/>
            <a:stretch>
              <a:fillRect/>
            </a:stretch>
          </a:blipFill>
        </p:spPr>
        <p:txBody>
          <a:bodyPr/>
          <a:lstStyle/>
          <a:p>
            <a:endParaRPr lang="en-RO"/>
          </a:p>
        </p:txBody>
      </p:sp>
      <p:sp>
        <p:nvSpPr>
          <p:cNvPr id="7" name="TextBox 7"/>
          <p:cNvSpPr txBox="1"/>
          <p:nvPr/>
        </p:nvSpPr>
        <p:spPr>
          <a:xfrm>
            <a:off x="636161" y="1639229"/>
            <a:ext cx="6614522" cy="6887892"/>
          </a:xfrm>
          <a:prstGeom prst="rect">
            <a:avLst/>
          </a:prstGeom>
        </p:spPr>
        <p:txBody>
          <a:bodyPr lIns="0" tIns="0" rIns="0" bIns="0" rtlCol="0" anchor="t">
            <a:spAutoFit/>
          </a:bodyPr>
          <a:lstStyle/>
          <a:p>
            <a:pPr marL="531863" lvl="1" indent="-265931" algn="l">
              <a:lnSpc>
                <a:spcPts val="2635"/>
              </a:lnSpc>
              <a:buAutoNum type="arabicPeriod"/>
            </a:pPr>
            <a:r>
              <a:rPr lang="en-US" sz="2463">
                <a:solidFill>
                  <a:srgbClr val="FFFFFF"/>
                </a:solidFill>
                <a:latin typeface="DejaVu Serif"/>
                <a:ea typeface="DejaVu Serif"/>
                <a:cs typeface="DejaVu Serif"/>
                <a:sym typeface="DejaVu Serif"/>
              </a:rPr>
              <a:t>Cea mai complicată problemă tehnică + cum ați rezolvat-o</a:t>
            </a:r>
          </a:p>
          <a:p>
            <a:pPr algn="l">
              <a:lnSpc>
                <a:spcPts val="2635"/>
              </a:lnSpc>
            </a:pPr>
            <a:endParaRPr lang="en-US" sz="2463">
              <a:solidFill>
                <a:srgbClr val="FFFFFF"/>
              </a:solidFill>
              <a:latin typeface="DejaVu Serif"/>
              <a:ea typeface="DejaVu Serif"/>
              <a:cs typeface="DejaVu Serif"/>
              <a:sym typeface="DejaVu Serif"/>
            </a:endParaRPr>
          </a:p>
          <a:p>
            <a:pPr marL="531863" lvl="1" indent="-265931" algn="l">
              <a:lnSpc>
                <a:spcPts val="2635"/>
              </a:lnSpc>
              <a:buFont typeface="Arial"/>
              <a:buChar char="•"/>
            </a:pPr>
            <a:r>
              <a:rPr lang="en-US" sz="2463" b="1">
                <a:solidFill>
                  <a:srgbClr val="FFFFFF"/>
                </a:solidFill>
                <a:latin typeface="DejaVu Serif Bold"/>
                <a:ea typeface="DejaVu Serif Bold"/>
                <a:cs typeface="DejaVu Serif Bold"/>
                <a:sym typeface="DejaVu Serif Bold"/>
              </a:rPr>
              <a:t>Problema principală:</a:t>
            </a:r>
          </a:p>
          <a:p>
            <a:pPr algn="l">
              <a:lnSpc>
                <a:spcPts val="2635"/>
              </a:lnSpc>
            </a:pPr>
            <a:endParaRPr lang="en-US" sz="2463" b="1">
              <a:solidFill>
                <a:srgbClr val="FFFFFF"/>
              </a:solidFill>
              <a:latin typeface="DejaVu Serif Bold"/>
              <a:ea typeface="DejaVu Serif Bold"/>
              <a:cs typeface="DejaVu Serif Bold"/>
              <a:sym typeface="DejaVu Serif Bold"/>
            </a:endParaRPr>
          </a:p>
          <a:p>
            <a:pPr algn="l">
              <a:lnSpc>
                <a:spcPts val="2635"/>
              </a:lnSpc>
            </a:pPr>
            <a:r>
              <a:rPr lang="en-US" sz="2463">
                <a:solidFill>
                  <a:srgbClr val="FFFFFF"/>
                </a:solidFill>
                <a:latin typeface="DejaVu Serif"/>
                <a:ea typeface="DejaVu Serif"/>
                <a:cs typeface="DejaVu Serif"/>
                <a:sym typeface="DejaVu Serif"/>
              </a:rPr>
              <a:t>sincronizarea dintre hartă, tabel și datele API.</a:t>
            </a:r>
          </a:p>
          <a:p>
            <a:pPr algn="l">
              <a:lnSpc>
                <a:spcPts val="2635"/>
              </a:lnSpc>
            </a:pPr>
            <a:endParaRPr lang="en-US" sz="2463">
              <a:solidFill>
                <a:srgbClr val="FFFFFF"/>
              </a:solidFill>
              <a:latin typeface="DejaVu Serif"/>
              <a:ea typeface="DejaVu Serif"/>
              <a:cs typeface="DejaVu Serif"/>
              <a:sym typeface="DejaVu Serif"/>
            </a:endParaRPr>
          </a:p>
          <a:p>
            <a:pPr marL="531863" lvl="1" indent="-265931" algn="l">
              <a:lnSpc>
                <a:spcPts val="2635"/>
              </a:lnSpc>
              <a:buFont typeface="Arial"/>
              <a:buChar char="•"/>
            </a:pPr>
            <a:r>
              <a:rPr lang="en-US" sz="2463" b="1">
                <a:solidFill>
                  <a:srgbClr val="FFFFFF"/>
                </a:solidFill>
                <a:latin typeface="DejaVu Serif Bold"/>
                <a:ea typeface="DejaVu Serif Bold"/>
                <a:cs typeface="DejaVu Serif Bold"/>
                <a:sym typeface="DejaVu Serif Bold"/>
              </a:rPr>
              <a:t>Soluția:</a:t>
            </a:r>
          </a:p>
          <a:p>
            <a:pPr algn="l">
              <a:lnSpc>
                <a:spcPts val="2635"/>
              </a:lnSpc>
            </a:pPr>
            <a:endParaRPr lang="en-US" sz="2463" b="1">
              <a:solidFill>
                <a:srgbClr val="FFFFFF"/>
              </a:solidFill>
              <a:latin typeface="DejaVu Serif Bold"/>
              <a:ea typeface="DejaVu Serif Bold"/>
              <a:cs typeface="DejaVu Serif Bold"/>
              <a:sym typeface="DejaVu Serif Bold"/>
            </a:endParaRPr>
          </a:p>
          <a:p>
            <a:pPr algn="l">
              <a:lnSpc>
                <a:spcPts val="2635"/>
              </a:lnSpc>
            </a:pPr>
            <a:r>
              <a:rPr lang="en-US" sz="2463">
                <a:solidFill>
                  <a:srgbClr val="FFFFFF"/>
                </a:solidFill>
                <a:latin typeface="DejaVu Serif"/>
                <a:ea typeface="DejaVu Serif"/>
                <a:cs typeface="DejaVu Serif"/>
                <a:sym typeface="DejaVu Serif"/>
              </a:rPr>
              <a:t>folosirea layerelor Leaflet</a:t>
            </a:r>
          </a:p>
          <a:p>
            <a:pPr algn="l">
              <a:lnSpc>
                <a:spcPts val="2635"/>
              </a:lnSpc>
            </a:pPr>
            <a:r>
              <a:rPr lang="en-US" sz="2463">
                <a:solidFill>
                  <a:srgbClr val="FFFFFF"/>
                </a:solidFill>
                <a:latin typeface="DejaVu Serif"/>
                <a:ea typeface="DejaVu Serif"/>
                <a:cs typeface="DejaVu Serif"/>
                <a:sym typeface="DejaVu Serif"/>
              </a:rPr>
              <a:t>folosirea libăriei Tile  </a:t>
            </a: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r>
              <a:rPr lang="en-US" sz="2463">
                <a:solidFill>
                  <a:srgbClr val="FFFFFF"/>
                </a:solidFill>
                <a:latin typeface="DejaVu Serif"/>
                <a:ea typeface="DejaVu Serif"/>
                <a:cs typeface="DejaVu Serif"/>
                <a:sym typeface="DejaVu Serif"/>
              </a:rPr>
              <a:t>evidențierea rutelor și rândurilor la click</a:t>
            </a: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r>
              <a:rPr lang="en-US" sz="2463">
                <a:solidFill>
                  <a:srgbClr val="FFFFFF"/>
                </a:solidFill>
                <a:latin typeface="DejaVu Serif"/>
                <a:ea typeface="DejaVu Serif"/>
                <a:cs typeface="DejaVu Serif"/>
                <a:sym typeface="DejaVu Serif"/>
              </a:rPr>
              <a:t>gestionarea corectă a datelor GeoJSON.</a:t>
            </a:r>
          </a:p>
          <a:p>
            <a:pPr algn="l">
              <a:lnSpc>
                <a:spcPts val="2635"/>
              </a:lnSpc>
            </a:pPr>
            <a:endParaRPr lang="en-US" sz="2463">
              <a:solidFill>
                <a:srgbClr val="FFFFFF"/>
              </a:solidFill>
              <a:latin typeface="DejaVu Serif"/>
              <a:ea typeface="DejaVu Serif"/>
              <a:cs typeface="DejaVu Serif"/>
              <a:sym typeface="DejaVu Serif"/>
            </a:endParaRPr>
          </a:p>
          <a:p>
            <a:pPr marL="531863" lvl="1" indent="-265931" algn="l">
              <a:lnSpc>
                <a:spcPts val="2635"/>
              </a:lnSpc>
              <a:buFont typeface="Arial"/>
              <a:buChar char="•"/>
            </a:pPr>
            <a:r>
              <a:rPr lang="en-US" sz="2463" b="1">
                <a:solidFill>
                  <a:srgbClr val="FFFFFF"/>
                </a:solidFill>
                <a:latin typeface="DejaVu Serif Bold"/>
                <a:ea typeface="DejaVu Serif Bold"/>
                <a:cs typeface="DejaVu Serif Bold"/>
                <a:sym typeface="DejaVu Serif Bold"/>
              </a:rPr>
              <a:t>Rezultatul:</a:t>
            </a:r>
          </a:p>
          <a:p>
            <a:pPr algn="l">
              <a:lnSpc>
                <a:spcPts val="2635"/>
              </a:lnSpc>
            </a:pPr>
            <a:endParaRPr lang="en-US" sz="2463" b="1">
              <a:solidFill>
                <a:srgbClr val="FFFFFF"/>
              </a:solidFill>
              <a:latin typeface="DejaVu Serif Bold"/>
              <a:ea typeface="DejaVu Serif Bold"/>
              <a:cs typeface="DejaVu Serif Bold"/>
              <a:sym typeface="DejaVu Serif Bold"/>
            </a:endParaRPr>
          </a:p>
          <a:p>
            <a:pPr algn="l">
              <a:lnSpc>
                <a:spcPts val="2635"/>
              </a:lnSpc>
              <a:spcBef>
                <a:spcPct val="0"/>
              </a:spcBef>
            </a:pPr>
            <a:r>
              <a:rPr lang="en-US" sz="2463">
                <a:solidFill>
                  <a:srgbClr val="FFFFFF"/>
                </a:solidFill>
                <a:latin typeface="DejaVu Serif"/>
                <a:ea typeface="DejaVu Serif"/>
                <a:cs typeface="DejaVu Serif"/>
                <a:sym typeface="DejaVu Serif"/>
              </a:rPr>
              <a:t>o experiență fluentă și intuitivă pentru utilizator.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sp>
        <p:nvSpPr>
          <p:cNvPr id="4" name="Freeform 4"/>
          <p:cNvSpPr/>
          <p:nvPr/>
        </p:nvSpPr>
        <p:spPr>
          <a:xfrm rot="-4767432">
            <a:off x="14409518" y="-649624"/>
            <a:ext cx="2621340" cy="4735946"/>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dirty="0"/>
          </a:p>
        </p:txBody>
      </p:sp>
      <p:sp>
        <p:nvSpPr>
          <p:cNvPr id="6" name="TextBox 6"/>
          <p:cNvSpPr txBox="1"/>
          <p:nvPr/>
        </p:nvSpPr>
        <p:spPr>
          <a:xfrm>
            <a:off x="351642" y="411759"/>
            <a:ext cx="10034154" cy="9824879"/>
          </a:xfrm>
          <a:prstGeom prst="rect">
            <a:avLst/>
          </a:prstGeom>
        </p:spPr>
        <p:txBody>
          <a:bodyPr lIns="0" tIns="0" rIns="0" bIns="0" rtlCol="0" anchor="t">
            <a:spAutoFit/>
          </a:bodyPr>
          <a:lstStyle/>
          <a:p>
            <a:pPr marL="834115" lvl="1" indent="-417057" algn="l">
              <a:lnSpc>
                <a:spcPts val="4133"/>
              </a:lnSpc>
              <a:buAutoNum type="arabicPeriod"/>
            </a:pPr>
            <a:r>
              <a:rPr lang="en-US" sz="3863" b="1" i="1">
                <a:solidFill>
                  <a:srgbClr val="FFFFFF"/>
                </a:solidFill>
                <a:latin typeface="DejaVu Serif Bold Italics"/>
                <a:ea typeface="DejaVu Serif Bold Italics"/>
                <a:cs typeface="DejaVu Serif Bold Italics"/>
                <a:sym typeface="DejaVu Serif Bold Italics"/>
              </a:rPr>
              <a:t>Ce ați învățat?</a:t>
            </a:r>
          </a:p>
          <a:p>
            <a:pPr algn="l">
              <a:lnSpc>
                <a:spcPts val="2635"/>
              </a:lnSpc>
            </a:pPr>
            <a:endParaRPr lang="en-US" sz="3863" b="1" i="1">
              <a:solidFill>
                <a:srgbClr val="FFFFFF"/>
              </a:solidFill>
              <a:latin typeface="DejaVu Serif Bold Italics"/>
              <a:ea typeface="DejaVu Serif Bold Italics"/>
              <a:cs typeface="DejaVu Serif Bold Italics"/>
              <a:sym typeface="DejaVu Serif Bold Italics"/>
            </a:endParaRPr>
          </a:p>
          <a:p>
            <a:pPr algn="l">
              <a:lnSpc>
                <a:spcPts val="2635"/>
              </a:lnSpc>
            </a:pPr>
            <a:r>
              <a:rPr lang="en-US" sz="2463" b="1">
                <a:solidFill>
                  <a:srgbClr val="FFFFFF"/>
                </a:solidFill>
                <a:latin typeface="DejaVu Serif Bold"/>
                <a:ea typeface="DejaVu Serif Bold"/>
                <a:cs typeface="DejaVu Serif Bold"/>
                <a:sym typeface="DejaVu Serif Bold"/>
              </a:rPr>
              <a:t>4.1. Ce ați învățat tehnic în timpul dezvoltării proiectului?</a:t>
            </a:r>
          </a:p>
          <a:p>
            <a:pPr algn="l">
              <a:lnSpc>
                <a:spcPts val="2635"/>
              </a:lnSpc>
            </a:pPr>
            <a:endParaRPr lang="en-US" sz="2463" b="1">
              <a:solidFill>
                <a:srgbClr val="FFFFFF"/>
              </a:solidFill>
              <a:latin typeface="DejaVu Serif Bold"/>
              <a:ea typeface="DejaVu Serif Bold"/>
              <a:cs typeface="DejaVu Serif Bold"/>
              <a:sym typeface="DejaVu Serif Bold"/>
            </a:endParaRPr>
          </a:p>
          <a:p>
            <a:pPr marL="531862" lvl="1" indent="-265931" algn="l">
              <a:lnSpc>
                <a:spcPts val="2562"/>
              </a:lnSpc>
              <a:buFont typeface="Arial"/>
              <a:buChar char="•"/>
            </a:pPr>
            <a:r>
              <a:rPr lang="en-US" sz="2463">
                <a:solidFill>
                  <a:srgbClr val="FFFFFF"/>
                </a:solidFill>
                <a:latin typeface="DejaVu Serif"/>
                <a:ea typeface="DejaVu Serif"/>
                <a:cs typeface="DejaVu Serif"/>
                <a:sym typeface="DejaVu Serif"/>
              </a:rPr>
              <a:t>Am învățat să lucrăm cu API-uri externe și să gestionăm date reale.</a:t>
            </a:r>
          </a:p>
          <a:p>
            <a:pPr marL="531862" lvl="1" indent="-265931" algn="l">
              <a:lnSpc>
                <a:spcPts val="2562"/>
              </a:lnSpc>
              <a:buFont typeface="Arial"/>
              <a:buChar char="•"/>
            </a:pPr>
            <a:r>
              <a:rPr lang="en-US" sz="2463">
                <a:solidFill>
                  <a:srgbClr val="FFFFFF"/>
                </a:solidFill>
                <a:latin typeface="DejaVu Serif"/>
                <a:ea typeface="DejaVu Serif"/>
                <a:cs typeface="DejaVu Serif"/>
                <a:sym typeface="DejaVu Serif"/>
              </a:rPr>
              <a:t>Am aprofundat utilizarea hărților interactive (Leaflet) și a datelor GeoJSON.</a:t>
            </a:r>
          </a:p>
          <a:p>
            <a:pPr marL="531862" lvl="1" indent="-265931" algn="l">
              <a:lnSpc>
                <a:spcPts val="2562"/>
              </a:lnSpc>
              <a:buFont typeface="Arial"/>
              <a:buChar char="•"/>
            </a:pPr>
            <a:r>
              <a:rPr lang="en-US" sz="2463">
                <a:solidFill>
                  <a:srgbClr val="FFFFFF"/>
                </a:solidFill>
                <a:latin typeface="DejaVu Serif"/>
                <a:ea typeface="DejaVu Serif"/>
                <a:cs typeface="DejaVu Serif"/>
                <a:sym typeface="DejaVu Serif"/>
              </a:rPr>
              <a:t>Am înțeles importanța structurii codului, a organizării layerelor și a gestionării evenimentelor.</a:t>
            </a:r>
          </a:p>
          <a:p>
            <a:pPr marL="531862" lvl="1" indent="-265931" algn="l">
              <a:lnSpc>
                <a:spcPts val="2562"/>
              </a:lnSpc>
              <a:buFont typeface="Arial"/>
              <a:buChar char="•"/>
            </a:pPr>
            <a:r>
              <a:rPr lang="en-US" sz="2463">
                <a:solidFill>
                  <a:srgbClr val="FFFFFF"/>
                </a:solidFill>
                <a:latin typeface="DejaVu Serif"/>
                <a:ea typeface="DejaVu Serif"/>
                <a:cs typeface="DejaVu Serif"/>
                <a:sym typeface="DejaVu Serif"/>
              </a:rPr>
              <a:t>Am îmbinat partea de frontend cu logica aplicației într-un mod coerent.</a:t>
            </a: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r>
              <a:rPr lang="en-US" sz="2463" b="1">
                <a:solidFill>
                  <a:srgbClr val="FFFFFF"/>
                </a:solidFill>
                <a:latin typeface="DejaVu Serif Bold"/>
                <a:ea typeface="DejaVu Serif Bold"/>
                <a:cs typeface="DejaVu Serif Bold"/>
                <a:sym typeface="DejaVu Serif Bold"/>
              </a:rPr>
              <a:t>4.2. Ce ați învățat despre colaborare în cadrul echipei?</a:t>
            </a:r>
          </a:p>
          <a:p>
            <a:pPr algn="l">
              <a:lnSpc>
                <a:spcPts val="2635"/>
              </a:lnSpc>
            </a:pPr>
            <a:endParaRPr lang="en-US" sz="2463" b="1">
              <a:solidFill>
                <a:srgbClr val="FFFFFF"/>
              </a:solidFill>
              <a:latin typeface="DejaVu Serif Bold"/>
              <a:ea typeface="DejaVu Serif Bold"/>
              <a:cs typeface="DejaVu Serif Bold"/>
              <a:sym typeface="DejaVu Serif Bold"/>
            </a:endParaRPr>
          </a:p>
          <a:p>
            <a:pPr marL="531862" lvl="1" indent="-265931" algn="l">
              <a:lnSpc>
                <a:spcPts val="2635"/>
              </a:lnSpc>
              <a:buFont typeface="Arial"/>
              <a:buChar char="•"/>
            </a:pPr>
            <a:r>
              <a:rPr lang="en-US" sz="2463">
                <a:solidFill>
                  <a:srgbClr val="FFFFFF"/>
                </a:solidFill>
                <a:latin typeface="DejaVu Serif"/>
                <a:ea typeface="DejaVu Serif"/>
                <a:cs typeface="DejaVu Serif"/>
                <a:sym typeface="DejaVu Serif"/>
              </a:rPr>
              <a:t>Am învățat să lucrăm eficient în echipă, împărțind sarcinile clar.</a:t>
            </a:r>
          </a:p>
          <a:p>
            <a:pPr marL="531862" lvl="1" indent="-265931" algn="l">
              <a:lnSpc>
                <a:spcPts val="2635"/>
              </a:lnSpc>
              <a:buFont typeface="Arial"/>
              <a:buChar char="•"/>
            </a:pPr>
            <a:r>
              <a:rPr lang="en-US" sz="2463">
                <a:solidFill>
                  <a:srgbClr val="FFFFFF"/>
                </a:solidFill>
                <a:latin typeface="DejaVu Serif"/>
                <a:ea typeface="DejaVu Serif"/>
                <a:cs typeface="DejaVu Serif"/>
                <a:sym typeface="DejaVu Serif"/>
              </a:rPr>
              <a:t>Comunicarea constantă ne-a ajutat să rezolvăm rapid problemele apărute.</a:t>
            </a:r>
          </a:p>
          <a:p>
            <a:pPr marL="531862" lvl="1" indent="-265931" algn="l">
              <a:lnSpc>
                <a:spcPts val="2635"/>
              </a:lnSpc>
              <a:buFont typeface="Arial"/>
              <a:buChar char="•"/>
            </a:pPr>
            <a:r>
              <a:rPr lang="en-US" sz="2463">
                <a:solidFill>
                  <a:srgbClr val="FFFFFF"/>
                </a:solidFill>
                <a:latin typeface="DejaVu Serif"/>
                <a:ea typeface="DejaVu Serif"/>
                <a:cs typeface="DejaVu Serif"/>
                <a:sym typeface="DejaVu Serif"/>
              </a:rPr>
              <a:t>Am realizat cât de important este să ne adaptăm ideile și să luăm decizii împreună.</a:t>
            </a:r>
          </a:p>
          <a:p>
            <a:pPr marL="531862" lvl="1" indent="-265931" algn="l">
              <a:lnSpc>
                <a:spcPts val="2635"/>
              </a:lnSpc>
              <a:buFont typeface="Arial"/>
              <a:buChar char="•"/>
            </a:pPr>
            <a:r>
              <a:rPr lang="en-US" sz="2463">
                <a:solidFill>
                  <a:srgbClr val="FFFFFF"/>
                </a:solidFill>
                <a:latin typeface="DejaVu Serif"/>
                <a:ea typeface="DejaVu Serif"/>
                <a:cs typeface="DejaVu Serif"/>
                <a:sym typeface="DejaVu Serif"/>
              </a:rPr>
              <a:t>Fiecare membru a contribuit cu puncte de vedere diferite, care au îmbunătățit proiectul.</a:t>
            </a: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pPr>
            <a:endParaRPr lang="en-US" sz="2463">
              <a:solidFill>
                <a:srgbClr val="FFFFFF"/>
              </a:solidFill>
              <a:latin typeface="DejaVu Serif"/>
              <a:ea typeface="DejaVu Serif"/>
              <a:cs typeface="DejaVu Serif"/>
              <a:sym typeface="DejaVu Serif"/>
            </a:endParaRPr>
          </a:p>
          <a:p>
            <a:pPr algn="l">
              <a:lnSpc>
                <a:spcPts val="2635"/>
              </a:lnSpc>
              <a:spcBef>
                <a:spcPct val="0"/>
              </a:spcBef>
            </a:pPr>
            <a:endParaRPr lang="en-US" sz="2463">
              <a:solidFill>
                <a:srgbClr val="FFFFFF"/>
              </a:solidFill>
              <a:latin typeface="DejaVu Serif"/>
              <a:ea typeface="DejaVu Serif"/>
              <a:cs typeface="DejaVu Serif"/>
              <a:sym typeface="DejaVu Serif"/>
            </a:endParaRPr>
          </a:p>
        </p:txBody>
      </p:sp>
      <p:sp>
        <p:nvSpPr>
          <p:cNvPr id="7" name="TextBox 7"/>
          <p:cNvSpPr txBox="1"/>
          <p:nvPr/>
        </p:nvSpPr>
        <p:spPr>
          <a:xfrm>
            <a:off x="10385796" y="3780939"/>
            <a:ext cx="7631011" cy="5167124"/>
          </a:xfrm>
          <a:prstGeom prst="rect">
            <a:avLst/>
          </a:prstGeom>
        </p:spPr>
        <p:txBody>
          <a:bodyPr lIns="0" tIns="0" rIns="0" bIns="0" rtlCol="0" anchor="t">
            <a:spAutoFit/>
          </a:bodyPr>
          <a:lstStyle/>
          <a:p>
            <a:pPr algn="ctr">
              <a:lnSpc>
                <a:spcPts val="3422"/>
              </a:lnSpc>
            </a:pPr>
            <a:r>
              <a:rPr lang="en-US" sz="2444" b="1">
                <a:solidFill>
                  <a:srgbClr val="FFFFFF"/>
                </a:solidFill>
                <a:latin typeface="DejaVu Serif Bold"/>
                <a:ea typeface="DejaVu Serif Bold"/>
                <a:cs typeface="DejaVu Serif Bold"/>
                <a:sym typeface="DejaVu Serif Bold"/>
              </a:rPr>
              <a:t>4.3. Ce experiență v-a ajutat cel mai mult pe parcursul hackathonului?</a:t>
            </a:r>
          </a:p>
          <a:p>
            <a:pPr algn="ctr">
              <a:lnSpc>
                <a:spcPts val="3422"/>
              </a:lnSpc>
            </a:pPr>
            <a:endParaRPr lang="en-US" sz="2444" b="1">
              <a:solidFill>
                <a:srgbClr val="FFFFFF"/>
              </a:solidFill>
              <a:latin typeface="DejaVu Serif Bold"/>
              <a:ea typeface="DejaVu Serif Bold"/>
              <a:cs typeface="DejaVu Serif Bold"/>
              <a:sym typeface="DejaVu Serif Bold"/>
            </a:endParaRP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Lucrul sub presiunea timpului ne-a ajutat să ne organizăm mai bine.</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Feedback-ul primit pe parcurs a contribuit la îmbunătățirea soluției.</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Hackathonul ne-a oferit o experiență practică, apropiată de situații reale.</a:t>
            </a:r>
          </a:p>
          <a:p>
            <a:pPr marL="527861" lvl="1" indent="-263930" algn="just">
              <a:lnSpc>
                <a:spcPts val="3422"/>
              </a:lnSpc>
              <a:buFont typeface="Arial"/>
              <a:buChar char="•"/>
            </a:pPr>
            <a:r>
              <a:rPr lang="en-US" sz="2444">
                <a:solidFill>
                  <a:srgbClr val="FFFFFF"/>
                </a:solidFill>
                <a:latin typeface="DejaVu Serif"/>
                <a:ea typeface="DejaVu Serif"/>
                <a:cs typeface="DejaVu Serif"/>
                <a:sym typeface="DejaVu Serif"/>
              </a:rPr>
              <a:t>A fost o oportunitate de a transforma o idee într-un produs funcțional.</a:t>
            </a:r>
          </a:p>
          <a:p>
            <a:pPr algn="ctr">
              <a:lnSpc>
                <a:spcPts val="3422"/>
              </a:lnSpc>
              <a:spcBef>
                <a:spcPct val="0"/>
              </a:spcBef>
            </a:pPr>
            <a:endParaRPr lang="en-US" sz="2444">
              <a:solidFill>
                <a:srgbClr val="FFFFFF"/>
              </a:solidFill>
              <a:latin typeface="DejaVu Serif"/>
              <a:ea typeface="DejaVu Serif"/>
              <a:cs typeface="DejaVu Serif"/>
              <a:sym typeface="DejaVu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70554">
                <a:alpha val="100000"/>
              </a:srgbClr>
            </a:gs>
            <a:gs pos="33333">
              <a:srgbClr val="210554">
                <a:alpha val="100000"/>
              </a:srgbClr>
            </a:gs>
            <a:gs pos="66667">
              <a:srgbClr val="130554">
                <a:alpha val="100000"/>
              </a:srgbClr>
            </a:gs>
            <a:gs pos="100000">
              <a:srgbClr val="130554">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552573" y="5143500"/>
            <a:ext cx="5303173" cy="2355004"/>
            <a:chOff x="0" y="0"/>
            <a:chExt cx="1396721" cy="620248"/>
          </a:xfrm>
        </p:grpSpPr>
        <p:sp>
          <p:nvSpPr>
            <p:cNvPr id="3" name="Freeform 3"/>
            <p:cNvSpPr/>
            <p:nvPr/>
          </p:nvSpPr>
          <p:spPr>
            <a:xfrm>
              <a:off x="0" y="0"/>
              <a:ext cx="1396720" cy="620248"/>
            </a:xfrm>
            <a:custGeom>
              <a:avLst/>
              <a:gdLst/>
              <a:ahLst/>
              <a:cxnLst/>
              <a:rect l="l" t="t" r="r" b="b"/>
              <a:pathLst>
                <a:path w="1396720" h="620248">
                  <a:moveTo>
                    <a:pt x="74453" y="0"/>
                  </a:moveTo>
                  <a:lnTo>
                    <a:pt x="1322267" y="0"/>
                  </a:lnTo>
                  <a:cubicBezTo>
                    <a:pt x="1342014" y="0"/>
                    <a:pt x="1360951" y="7844"/>
                    <a:pt x="1374914" y="21807"/>
                  </a:cubicBezTo>
                  <a:cubicBezTo>
                    <a:pt x="1388876" y="35769"/>
                    <a:pt x="1396720" y="54707"/>
                    <a:pt x="1396720" y="74453"/>
                  </a:cubicBezTo>
                  <a:lnTo>
                    <a:pt x="1396720" y="545795"/>
                  </a:lnTo>
                  <a:cubicBezTo>
                    <a:pt x="1396720" y="565541"/>
                    <a:pt x="1388876" y="584479"/>
                    <a:pt x="1374914" y="598441"/>
                  </a:cubicBezTo>
                  <a:cubicBezTo>
                    <a:pt x="1360951" y="612404"/>
                    <a:pt x="1342014" y="620248"/>
                    <a:pt x="1322267" y="620248"/>
                  </a:cubicBezTo>
                  <a:lnTo>
                    <a:pt x="74453" y="620248"/>
                  </a:lnTo>
                  <a:cubicBezTo>
                    <a:pt x="54707" y="620248"/>
                    <a:pt x="35769" y="612404"/>
                    <a:pt x="21807" y="598441"/>
                  </a:cubicBezTo>
                  <a:cubicBezTo>
                    <a:pt x="7844" y="584479"/>
                    <a:pt x="0" y="565541"/>
                    <a:pt x="0" y="545795"/>
                  </a:cubicBezTo>
                  <a:lnTo>
                    <a:pt x="0" y="74453"/>
                  </a:lnTo>
                  <a:cubicBezTo>
                    <a:pt x="0" y="54707"/>
                    <a:pt x="7844" y="35769"/>
                    <a:pt x="21807" y="21807"/>
                  </a:cubicBezTo>
                  <a:cubicBezTo>
                    <a:pt x="35769" y="7844"/>
                    <a:pt x="54707" y="0"/>
                    <a:pt x="74453"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4" name="TextBox 4"/>
            <p:cNvSpPr txBox="1"/>
            <p:nvPr/>
          </p:nvSpPr>
          <p:spPr>
            <a:xfrm>
              <a:off x="0" y="-66675"/>
              <a:ext cx="1396721" cy="686923"/>
            </a:xfrm>
            <a:prstGeom prst="rect">
              <a:avLst/>
            </a:prstGeom>
          </p:spPr>
          <p:txBody>
            <a:bodyPr lIns="50800" tIns="50800" rIns="50800" bIns="50800" rtlCol="0" anchor="ctr"/>
            <a:lstStyle/>
            <a:p>
              <a:pPr algn="ctr">
                <a:lnSpc>
                  <a:spcPts val="3422"/>
                </a:lnSpc>
              </a:pPr>
              <a:endParaRPr/>
            </a:p>
          </p:txBody>
        </p:sp>
      </p:grpSp>
      <p:grpSp>
        <p:nvGrpSpPr>
          <p:cNvPr id="5" name="Group 5"/>
          <p:cNvGrpSpPr/>
          <p:nvPr/>
        </p:nvGrpSpPr>
        <p:grpSpPr>
          <a:xfrm>
            <a:off x="2770189" y="5143500"/>
            <a:ext cx="5303173" cy="2355004"/>
            <a:chOff x="0" y="0"/>
            <a:chExt cx="1396721" cy="620248"/>
          </a:xfrm>
        </p:grpSpPr>
        <p:sp>
          <p:nvSpPr>
            <p:cNvPr id="6" name="Freeform 6"/>
            <p:cNvSpPr/>
            <p:nvPr/>
          </p:nvSpPr>
          <p:spPr>
            <a:xfrm>
              <a:off x="0" y="0"/>
              <a:ext cx="1396720" cy="620248"/>
            </a:xfrm>
            <a:custGeom>
              <a:avLst/>
              <a:gdLst/>
              <a:ahLst/>
              <a:cxnLst/>
              <a:rect l="l" t="t" r="r" b="b"/>
              <a:pathLst>
                <a:path w="1396720" h="620248">
                  <a:moveTo>
                    <a:pt x="74453" y="0"/>
                  </a:moveTo>
                  <a:lnTo>
                    <a:pt x="1322267" y="0"/>
                  </a:lnTo>
                  <a:cubicBezTo>
                    <a:pt x="1342014" y="0"/>
                    <a:pt x="1360951" y="7844"/>
                    <a:pt x="1374914" y="21807"/>
                  </a:cubicBezTo>
                  <a:cubicBezTo>
                    <a:pt x="1388876" y="35769"/>
                    <a:pt x="1396720" y="54707"/>
                    <a:pt x="1396720" y="74453"/>
                  </a:cubicBezTo>
                  <a:lnTo>
                    <a:pt x="1396720" y="545795"/>
                  </a:lnTo>
                  <a:cubicBezTo>
                    <a:pt x="1396720" y="565541"/>
                    <a:pt x="1388876" y="584479"/>
                    <a:pt x="1374914" y="598441"/>
                  </a:cubicBezTo>
                  <a:cubicBezTo>
                    <a:pt x="1360951" y="612404"/>
                    <a:pt x="1342014" y="620248"/>
                    <a:pt x="1322267" y="620248"/>
                  </a:cubicBezTo>
                  <a:lnTo>
                    <a:pt x="74453" y="620248"/>
                  </a:lnTo>
                  <a:cubicBezTo>
                    <a:pt x="54707" y="620248"/>
                    <a:pt x="35769" y="612404"/>
                    <a:pt x="21807" y="598441"/>
                  </a:cubicBezTo>
                  <a:cubicBezTo>
                    <a:pt x="7844" y="584479"/>
                    <a:pt x="0" y="565541"/>
                    <a:pt x="0" y="545795"/>
                  </a:cubicBezTo>
                  <a:lnTo>
                    <a:pt x="0" y="74453"/>
                  </a:lnTo>
                  <a:cubicBezTo>
                    <a:pt x="0" y="54707"/>
                    <a:pt x="7844" y="35769"/>
                    <a:pt x="21807" y="21807"/>
                  </a:cubicBezTo>
                  <a:cubicBezTo>
                    <a:pt x="35769" y="7844"/>
                    <a:pt x="54707" y="0"/>
                    <a:pt x="74453"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en-RO"/>
            </a:p>
          </p:txBody>
        </p:sp>
        <p:sp>
          <p:nvSpPr>
            <p:cNvPr id="7" name="TextBox 7"/>
            <p:cNvSpPr txBox="1"/>
            <p:nvPr/>
          </p:nvSpPr>
          <p:spPr>
            <a:xfrm>
              <a:off x="0" y="-66675"/>
              <a:ext cx="1396721" cy="686923"/>
            </a:xfrm>
            <a:prstGeom prst="rect">
              <a:avLst/>
            </a:prstGeom>
          </p:spPr>
          <p:txBody>
            <a:bodyPr lIns="50800" tIns="50800" rIns="50800" bIns="50800" rtlCol="0" anchor="ctr"/>
            <a:lstStyle/>
            <a:p>
              <a:pPr algn="ctr">
                <a:lnSpc>
                  <a:spcPts val="3422"/>
                </a:lnSpc>
              </a:pPr>
              <a:endParaRPr/>
            </a:p>
          </p:txBody>
        </p:sp>
      </p:grpSp>
      <p:sp>
        <p:nvSpPr>
          <p:cNvPr id="8" name="Freeform 8"/>
          <p:cNvSpPr/>
          <p:nvPr/>
        </p:nvSpPr>
        <p:spPr>
          <a:xfrm>
            <a:off x="50438" y="5794915"/>
            <a:ext cx="2188589" cy="4610100"/>
          </a:xfrm>
          <a:custGeom>
            <a:avLst/>
            <a:gdLst/>
            <a:ahLst/>
            <a:cxnLst/>
            <a:rect l="l" t="t" r="r" b="b"/>
            <a:pathLst>
              <a:path w="7323792" h="8229600">
                <a:moveTo>
                  <a:pt x="0" y="0"/>
                </a:moveTo>
                <a:lnTo>
                  <a:pt x="7323791" y="0"/>
                </a:lnTo>
                <a:lnTo>
                  <a:pt x="7323791" y="8229600"/>
                </a:lnTo>
                <a:lnTo>
                  <a:pt x="0" y="8229600"/>
                </a:lnTo>
                <a:lnTo>
                  <a:pt x="0" y="0"/>
                </a:lnTo>
                <a:close/>
              </a:path>
            </a:pathLst>
          </a:custGeom>
          <a:blipFill>
            <a:blip r:embed="rId2"/>
            <a:stretch>
              <a:fillRect/>
            </a:stretch>
          </a:blipFill>
        </p:spPr>
        <p:txBody>
          <a:bodyPr/>
          <a:lstStyle/>
          <a:p>
            <a:endParaRPr lang="en-RO"/>
          </a:p>
        </p:txBody>
      </p:sp>
      <p:sp>
        <p:nvSpPr>
          <p:cNvPr id="9" name="TextBox 9"/>
          <p:cNvSpPr txBox="1"/>
          <p:nvPr/>
        </p:nvSpPr>
        <p:spPr>
          <a:xfrm>
            <a:off x="1028700" y="2187035"/>
            <a:ext cx="7044662" cy="1019968"/>
          </a:xfrm>
          <a:prstGeom prst="rect">
            <a:avLst/>
          </a:prstGeom>
        </p:spPr>
        <p:txBody>
          <a:bodyPr lIns="0" tIns="0" rIns="0" bIns="0" rtlCol="0" anchor="t">
            <a:spAutoFit/>
          </a:bodyPr>
          <a:lstStyle/>
          <a:p>
            <a:pPr algn="l">
              <a:lnSpc>
                <a:spcPts val="7647"/>
              </a:lnSpc>
            </a:pPr>
            <a:r>
              <a:rPr lang="en-US" sz="7147" b="1">
                <a:solidFill>
                  <a:srgbClr val="FFFFFF"/>
                </a:solidFill>
                <a:latin typeface="DejaVu Serif Bold"/>
                <a:ea typeface="DejaVu Serif Bold"/>
                <a:cs typeface="DejaVu Serif Bold"/>
                <a:sym typeface="DejaVu Serif Bold"/>
              </a:rPr>
              <a:t>04. DEMO  </a:t>
            </a:r>
          </a:p>
        </p:txBody>
      </p:sp>
      <p:sp>
        <p:nvSpPr>
          <p:cNvPr id="10" name="TextBox 10"/>
          <p:cNvSpPr txBox="1"/>
          <p:nvPr/>
        </p:nvSpPr>
        <p:spPr>
          <a:xfrm>
            <a:off x="3295627" y="3093446"/>
            <a:ext cx="7044662" cy="1019968"/>
          </a:xfrm>
          <a:prstGeom prst="rect">
            <a:avLst/>
          </a:prstGeom>
        </p:spPr>
        <p:txBody>
          <a:bodyPr lIns="0" tIns="0" rIns="0" bIns="0" rtlCol="0" anchor="t">
            <a:spAutoFit/>
          </a:bodyPr>
          <a:lstStyle/>
          <a:p>
            <a:pPr algn="l">
              <a:lnSpc>
                <a:spcPts val="7647"/>
              </a:lnSpc>
            </a:pPr>
            <a:r>
              <a:rPr lang="en-US" sz="7147" b="1">
                <a:solidFill>
                  <a:srgbClr val="FF7AE6"/>
                </a:solidFill>
                <a:latin typeface="DejaVu Serif Bold"/>
                <a:ea typeface="DejaVu Serif Bold"/>
                <a:cs typeface="DejaVu Serif Bold"/>
                <a:sym typeface="DejaVu Serif Bold"/>
              </a:rPr>
              <a:t>LIVE</a:t>
            </a:r>
          </a:p>
        </p:txBody>
      </p:sp>
      <p:sp>
        <p:nvSpPr>
          <p:cNvPr id="11" name="Freeform 11"/>
          <p:cNvSpPr/>
          <p:nvPr/>
        </p:nvSpPr>
        <p:spPr>
          <a:xfrm>
            <a:off x="1028700" y="1028700"/>
            <a:ext cx="355538" cy="355538"/>
          </a:xfrm>
          <a:custGeom>
            <a:avLst/>
            <a:gdLst/>
            <a:ahLst/>
            <a:cxnLst/>
            <a:rect l="l" t="t" r="r" b="b"/>
            <a:pathLst>
              <a:path w="355538" h="355538">
                <a:moveTo>
                  <a:pt x="0" y="0"/>
                </a:moveTo>
                <a:lnTo>
                  <a:pt x="355538" y="0"/>
                </a:lnTo>
                <a:lnTo>
                  <a:pt x="355538" y="355538"/>
                </a:lnTo>
                <a:lnTo>
                  <a:pt x="0" y="355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12" name="TextBox 12"/>
          <p:cNvSpPr txBox="1"/>
          <p:nvPr/>
        </p:nvSpPr>
        <p:spPr>
          <a:xfrm>
            <a:off x="1538430" y="971550"/>
            <a:ext cx="3095859" cy="415290"/>
          </a:xfrm>
          <a:prstGeom prst="rect">
            <a:avLst/>
          </a:prstGeom>
        </p:spPr>
        <p:txBody>
          <a:bodyPr lIns="0" tIns="0" rIns="0" bIns="0" rtlCol="0" anchor="t">
            <a:spAutoFit/>
          </a:bodyPr>
          <a:lstStyle/>
          <a:p>
            <a:pPr algn="l">
              <a:lnSpc>
                <a:spcPts val="3359"/>
              </a:lnSpc>
              <a:spcBef>
                <a:spcPct val="0"/>
              </a:spcBef>
            </a:pPr>
            <a:r>
              <a:rPr lang="en-US" sz="2400" spc="-48">
                <a:solidFill>
                  <a:srgbClr val="FFFFFF"/>
                </a:solidFill>
                <a:latin typeface="DejaVu Serif"/>
                <a:ea typeface="DejaVu Serif"/>
                <a:cs typeface="DejaVu Serif"/>
                <a:sym typeface="DejaVu Serif"/>
              </a:rPr>
              <a:t>Ingoude Company</a:t>
            </a:r>
          </a:p>
        </p:txBody>
      </p:sp>
      <p:sp>
        <p:nvSpPr>
          <p:cNvPr id="13" name="Freeform 13"/>
          <p:cNvSpPr/>
          <p:nvPr/>
        </p:nvSpPr>
        <p:spPr>
          <a:xfrm rot="-4767432">
            <a:off x="11211614" y="-1900493"/>
            <a:ext cx="4585225" cy="8878472"/>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RO"/>
          </a:p>
        </p:txBody>
      </p:sp>
      <p:sp>
        <p:nvSpPr>
          <p:cNvPr id="16" name="TextBox 16"/>
          <p:cNvSpPr txBox="1"/>
          <p:nvPr/>
        </p:nvSpPr>
        <p:spPr>
          <a:xfrm>
            <a:off x="2770189" y="6066303"/>
            <a:ext cx="5303173" cy="44272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Prezentarea aplicației create</a:t>
            </a:r>
          </a:p>
        </p:txBody>
      </p:sp>
      <p:sp>
        <p:nvSpPr>
          <p:cNvPr id="17" name="TextBox 17"/>
          <p:cNvSpPr txBox="1"/>
          <p:nvPr/>
        </p:nvSpPr>
        <p:spPr>
          <a:xfrm>
            <a:off x="10552573" y="6066303"/>
            <a:ext cx="5303173" cy="442724"/>
          </a:xfrm>
          <a:prstGeom prst="rect">
            <a:avLst/>
          </a:prstGeom>
        </p:spPr>
        <p:txBody>
          <a:bodyPr lIns="0" tIns="0" rIns="0" bIns="0" rtlCol="0" anchor="t">
            <a:spAutoFit/>
          </a:bodyPr>
          <a:lstStyle/>
          <a:p>
            <a:pPr algn="ctr">
              <a:lnSpc>
                <a:spcPts val="3422"/>
              </a:lnSpc>
              <a:spcBef>
                <a:spcPct val="0"/>
              </a:spcBef>
            </a:pPr>
            <a:r>
              <a:rPr lang="en-US" sz="2444" b="1">
                <a:solidFill>
                  <a:srgbClr val="FFFFFF"/>
                </a:solidFill>
                <a:latin typeface="DejaVu Serif Bold"/>
                <a:ea typeface="DejaVu Serif Bold"/>
                <a:cs typeface="DejaVu Serif Bold"/>
                <a:sym typeface="DejaVu Serif Bold"/>
              </a:rPr>
              <a:t>Vizualizarea hărții interactive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1084</Words>
  <Application>Microsoft Macintosh PowerPoint</Application>
  <PresentationFormat>Custom</PresentationFormat>
  <Paragraphs>185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DejaVu Serif Bold</vt:lpstr>
      <vt:lpstr>Arial</vt:lpstr>
      <vt:lpstr>Kaushan Script</vt:lpstr>
      <vt:lpstr>Calibri</vt:lpstr>
      <vt:lpstr>DejaVu Serif Bold Italics</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McDonalt</dc:title>
  <cp:lastModifiedBy>Maria POPESCU (149413)</cp:lastModifiedBy>
  <cp:revision>4</cp:revision>
  <dcterms:created xsi:type="dcterms:W3CDTF">2006-08-16T00:00:00Z</dcterms:created>
  <dcterms:modified xsi:type="dcterms:W3CDTF">2025-12-13T14:19:38Z</dcterms:modified>
  <dc:identifier>DAG7ZJCbqBo</dc:identifier>
</cp:coreProperties>
</file>